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</p:sldIdLst>
  <p:sldSz cy="5143500" cx="9144000"/>
  <p:notesSz cx="6858000" cy="9144000"/>
  <p:embeddedFontLst>
    <p:embeddedFont>
      <p:font typeface="Anton"/>
      <p:regular r:id="rId94"/>
    </p:embeddedFont>
    <p:embeddedFont>
      <p:font typeface="Lato"/>
      <p:regular r:id="rId95"/>
      <p:bold r:id="rId96"/>
      <p:italic r:id="rId97"/>
      <p:boldItalic r:id="rId98"/>
    </p:embeddedFont>
    <p:embeddedFont>
      <p:font typeface="Didact Gothic"/>
      <p:regular r:id="rId99"/>
    </p:embeddedFont>
    <p:embeddedFont>
      <p:font typeface="Helvetica Neue"/>
      <p:regular r:id="rId100"/>
      <p:bold r:id="rId101"/>
      <p:italic r:id="rId102"/>
      <p:boldItalic r:id="rId103"/>
    </p:embeddedFont>
    <p:embeddedFont>
      <p:font typeface="Helvetica Neue Light"/>
      <p:regular r:id="rId104"/>
      <p:bold r:id="rId105"/>
      <p:italic r:id="rId106"/>
      <p:boldItalic r:id="rId1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F3345B9-2226-451B-950C-3D3093D64A1C}">
  <a:tblStyle styleId="{1F3345B9-2226-451B-950C-3D3093D64A1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8439D0C-ECE0-47BB-A552-6DDE3A530903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HelveticaNeueLight-boldItalic.fntdata"/><Relationship Id="rId106" Type="http://schemas.openxmlformats.org/officeDocument/2006/relationships/font" Target="fonts/HelveticaNeueLight-italic.fntdata"/><Relationship Id="rId105" Type="http://schemas.openxmlformats.org/officeDocument/2006/relationships/font" Target="fonts/HelveticaNeueLight-bold.fntdata"/><Relationship Id="rId104" Type="http://schemas.openxmlformats.org/officeDocument/2006/relationships/font" Target="fonts/HelveticaNeueLight-regular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HelveticaNeue-boldItalic.fntdata"/><Relationship Id="rId102" Type="http://schemas.openxmlformats.org/officeDocument/2006/relationships/font" Target="fonts/HelveticaNeue-italic.fntdata"/><Relationship Id="rId101" Type="http://schemas.openxmlformats.org/officeDocument/2006/relationships/font" Target="fonts/HelveticaNeue-bold.fntdata"/><Relationship Id="rId100" Type="http://schemas.openxmlformats.org/officeDocument/2006/relationships/font" Target="fonts/HelveticaNeue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Lato-regular.fntdata"/><Relationship Id="rId94" Type="http://schemas.openxmlformats.org/officeDocument/2006/relationships/font" Target="fonts/Anton-regular.fntdata"/><Relationship Id="rId97" Type="http://schemas.openxmlformats.org/officeDocument/2006/relationships/font" Target="fonts/Lato-italic.fntdata"/><Relationship Id="rId96" Type="http://schemas.openxmlformats.org/officeDocument/2006/relationships/font" Target="fonts/Lato-bold.fntdata"/><Relationship Id="rId11" Type="http://schemas.openxmlformats.org/officeDocument/2006/relationships/slide" Target="slides/slide5.xml"/><Relationship Id="rId99" Type="http://schemas.openxmlformats.org/officeDocument/2006/relationships/font" Target="fonts/DidactGothic-regular.fntdata"/><Relationship Id="rId10" Type="http://schemas.openxmlformats.org/officeDocument/2006/relationships/slide" Target="slides/slide4.xml"/><Relationship Id="rId98" Type="http://schemas.openxmlformats.org/officeDocument/2006/relationships/font" Target="fonts/La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fad7c21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gefad7c21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fad7c2193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efad7c219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fad7c219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efad7c219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fad7c219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fad7c219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fad7c219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efad7c219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fad7c219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efad7c219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fad7c2193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efad7c2193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efad7c219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efad7c219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fad7c2193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efad7c2193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fad7c219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efad7c219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fad7c219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efad7c219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fad7c2193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efad7c2193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efad7c219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efad7c219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fad7c219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efad7c219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fad7c219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efad7c219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fad7c219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efad7c219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fad7c219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efad7c219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fad7c219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efad7c219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fad7c219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efad7c219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fad7c2193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efad7c2193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fad7c2193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efad7c2193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fad7c2193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efad7c2193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fad7c2193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efad7c21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fad7c219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efad7c219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fad7c2193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efad7c2193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efad7c2193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efad7c2193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fad7c2193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efad7c2193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fad7c2193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efad7c2193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es" sz="1400">
                <a:solidFill>
                  <a:schemeClr val="dk1"/>
                </a:solidFill>
              </a:rPr>
              <a:t>Flex-direction resumen</a:t>
            </a:r>
            <a:endParaRPr sz="1400">
              <a:solidFill>
                <a:srgbClr val="24292E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fad7c2193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efad7c2193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 A la hora del Break, entre 5 y 10 minutos. Considerar ubicar este espacio en un momento adecuado de la clase. Al volver, mostrar los resultados de la pregunta del anterior slide y generar un breve intercambio.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fad7c219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efad7c219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fad7c2193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gefad7c2193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fad7c2193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efad7c2193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fad7c219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efad7c219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fad7c21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efad7c21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Obligatoria siempre. Es lo que queremos alcanzar una vez finalizada la clase. Recordá que se enuncian en principio con el verbo delante (por ejemplo: “Comprender…”, “Analizar…”, “conocer…”, etc).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fad7c219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efad7c219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fad7c2193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efad7c2193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fad7c2193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efad7c2193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fad7c2193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efad7c2193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fad7c2193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efad7c2193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fad7c2193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efad7c2193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fad7c2193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efad7c2193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efad7c2193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gefad7c2193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efad7c2193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efad7c2193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fad7c2193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efad7c2193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fad7c219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efad7c219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fad7c2193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efad7c2193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latin typeface="Didact Gothic"/>
                <a:ea typeface="Didact Gothic"/>
                <a:cs typeface="Didact Gothic"/>
                <a:sym typeface="Didact Gothic"/>
              </a:rPr>
              <a:t>Justify content resumen</a:t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efad7c2193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efad7c2193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efad7c2193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efad7c2193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efad7c2193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efad7c2193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efad7c2193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efad7c2193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efad7c2193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efad7c2193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fad7c2193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efad7c2193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efad7c2193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efad7c2193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efad7c2193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efad7c2193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efad7c2193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efad7c2193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fad7c219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efad7c219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efad7c2193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efad7c2193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solidFill>
                  <a:srgbClr val="D7BA7D"/>
                </a:solidFill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{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flex-start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items se apilan en el cross start del contenedor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flexible, es decir en el inicio transversal,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align-items.</a:t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rgbClr val="D4D4D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</a:t>
            </a:r>
            <a:r>
              <a:rPr lang="es" sz="1400">
                <a:solidFill>
                  <a:srgbClr val="9CDCFE"/>
                </a:solidFill>
                <a:latin typeface="Didact Gothic"/>
                <a:ea typeface="Didact Gothic"/>
                <a:cs typeface="Didact Gothic"/>
                <a:sym typeface="Didact Gothic"/>
              </a:rPr>
              <a:t>display</a:t>
            </a: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: </a:t>
            </a:r>
            <a:r>
              <a:rPr lang="es" sz="1400">
                <a:solidFill>
                  <a:srgbClr val="CE9178"/>
                </a:solidFill>
                <a:latin typeface="Didact Gothic"/>
                <a:ea typeface="Didact Gothic"/>
                <a:cs typeface="Didact Gothic"/>
                <a:sym typeface="Didact Gothic"/>
              </a:rPr>
              <a:t>flex</a:t>
            </a: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;</a:t>
            </a:r>
            <a:endParaRPr sz="1400">
              <a:solidFill>
                <a:srgbClr val="D4D4D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</a:t>
            </a:r>
            <a:r>
              <a:rPr lang="es" sz="1400">
                <a:solidFill>
                  <a:srgbClr val="9CDCFE"/>
                </a:solidFill>
                <a:latin typeface="Didact Gothic"/>
                <a:ea typeface="Didact Gothic"/>
                <a:cs typeface="Didact Gothic"/>
                <a:sym typeface="Didact Gothic"/>
              </a:rPr>
              <a:t>align-items</a:t>
            </a: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: </a:t>
            </a:r>
            <a:r>
              <a:rPr lang="es" sz="1400">
                <a:solidFill>
                  <a:srgbClr val="CE9178"/>
                </a:solidFill>
                <a:latin typeface="Didact Gothic"/>
                <a:ea typeface="Didact Gothic"/>
                <a:cs typeface="Didact Gothic"/>
                <a:sym typeface="Didact Gothic"/>
              </a:rPr>
              <a:t>flex-start</a:t>
            </a: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;</a:t>
            </a:r>
            <a:endParaRPr sz="1400">
              <a:solidFill>
                <a:srgbClr val="D4D4D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400">
                <a:solidFill>
                  <a:srgbClr val="D4D4D4"/>
                </a:solidFill>
                <a:latin typeface="Didact Gothic"/>
                <a:ea typeface="Didact Gothic"/>
                <a:cs typeface="Didact Gothic"/>
                <a:sym typeface="Didact Gothic"/>
              </a:rPr>
              <a:t>}</a:t>
            </a:r>
            <a:endParaRPr sz="1400">
              <a:solidFill>
                <a:srgbClr val="D7BA7D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fad7c2193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gefad7c2193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flex-end 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flex items se apilan en el cross end del contenedor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flexible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efad7c2193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gefad7c2193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center 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items se apilan en el centro del cross axis del contenedor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flexible, osea en el eje transversal.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efad7c2193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gefad7c2193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baseline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alinea los flex items sus propias lineas de base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, esta se define en base de los texto de cada item.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fad7c2193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efad7c2193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baseline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alinea los flex items sus propias lineas de base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, esta se define en base de los texto de cada item.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efad7c2193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efad7c2193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efad7c2193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efad7c2193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fad7c2193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efad7c2193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efad7c2193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6" name="Google Shape;676;gefad7c2193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efad7c2193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efad7c2193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fad7c219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efad7c219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efad7c2193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efad7c2193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fad7c2193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efad7c2193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efad7c2193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efad7c2193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Con el valor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stretch</a:t>
            </a:r>
            <a:r>
              <a:rPr b="1"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los flex items son mostrados con espacios distribuidos después de cada fila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compuestas elementos flexibles dentro de su contenedor, este es el valor que se aplica por defecto en la propiedad </a:t>
            </a:r>
            <a:r>
              <a:rPr i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align-content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efad7c2193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1" name="Google Shape;711;gefad7c2193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Esta sección describe las</a:t>
            </a:r>
            <a:r>
              <a:rPr b="1"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propiedades que se le pueden asignar a los items </a:t>
            </a:r>
            <a:r>
              <a:rPr lang="es" sz="1200">
                <a:solidFill>
                  <a:srgbClr val="24292E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como tal. Algunas de ellas sobreescriben propiedades que se configuran en el container.</a:t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efad7c2193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8" name="Google Shape;718;gefad7c2193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efad7c2193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gefad7c2193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09a74747f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09a74747f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Cuando el curso cuenta con FAQs corresponde esta slide de “Preguntas”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efad7c2193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gefad7c2193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Momento de consolidación de aprendizajes: aplicar flexbox a una archivo html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efad7c2193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gefad7c2193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 sz="1200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efad7c2193_0_6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gefad7c2193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Usar la clase correspondiente a la entrega intermedia del proyecto final.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fad7c219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efad7c219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efad7c2193_0_6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gefad7c2193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  <a:highlight>
                  <a:srgbClr val="EEFF41"/>
                </a:highlight>
              </a:rPr>
              <a:t>*</a:t>
            </a:r>
            <a:r>
              <a:rPr b="1" lang="es" sz="1600">
                <a:solidFill>
                  <a:schemeClr val="dk1"/>
                </a:solidFill>
                <a:highlight>
                  <a:srgbClr val="EEFF4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box modeling</a:t>
            </a:r>
            <a:r>
              <a:rPr b="1" lang="es" sz="1600">
                <a:solidFill>
                  <a:schemeClr val="dk1"/>
                </a:solidFill>
                <a:highlight>
                  <a:srgbClr val="EEFF41"/>
                </a:highlight>
              </a:rPr>
              <a:t>: </a:t>
            </a:r>
            <a:r>
              <a:rPr lang="es" sz="1600">
                <a:solidFill>
                  <a:schemeClr val="dk1"/>
                </a:solidFill>
                <a:highlight>
                  <a:srgbClr val="EEFF41"/>
                </a:highlight>
              </a:rPr>
              <a:t>para los programas de los días sábados, no corresponde la entrega de box modeling en la primera entrega del proyecto final, se incluye en la segunda.</a:t>
            </a:r>
            <a:endParaRPr sz="1200">
              <a:solidFill>
                <a:schemeClr val="dk1"/>
              </a:solidFill>
              <a:highlight>
                <a:srgbClr val="EEFF4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fad7c2193_0_6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gefad7c2193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 la clase correspondiente a la entrega intermedia del proyecto final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efad7c2193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8" name="Google Shape;788;gefad7c2193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efad7c2193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efad7c2193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>
                <a:solidFill>
                  <a:schemeClr val="dk1"/>
                </a:solidFill>
              </a:rPr>
              <a:t>Portada de Material Ampliado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efad7c2193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gefad7c2193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efad7c2193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gefad7c2193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efad7c2193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6" name="Google Shape;816;gefad7c2193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efad7c2193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efad7c2193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fad7c2193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efad7c219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/>
              <a:t>Recurso: Cronograma del curso</a:t>
            </a:r>
            <a:br>
              <a:rPr lang="es"/>
            </a:br>
            <a:r>
              <a:rPr lang="es"/>
              <a:t>- Se muestra al</a:t>
            </a:r>
            <a:r>
              <a:rPr b="1" lang="es"/>
              <a:t> inicio</a:t>
            </a:r>
            <a:r>
              <a:rPr lang="es"/>
              <a:t> de cada clase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- Tiene un aspecto similar a un </a:t>
            </a:r>
            <a:r>
              <a:rPr b="1" lang="es"/>
              <a:t>calendario.</a:t>
            </a:r>
            <a:br>
              <a:rPr lang="es"/>
            </a:br>
            <a:r>
              <a:rPr lang="es"/>
              <a:t>- Resume rápidamente: título de la clase, número y contenidos que abarca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- Guía rápida tanto para docentes, como para estudiantes.</a:t>
            </a:r>
            <a:br>
              <a:rPr lang="es"/>
            </a:br>
            <a:r>
              <a:rPr lang="es"/>
              <a:t>- Para mayor ubicación en el curso, también muestra en un tamaño más pequeño lo sucedido la clase anterior y la siguiente.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-Ubicar en el interior de cada clase aquellas cuestiones destacadas con las cuales se encontrará el alumno y con su respectivo nombre:</a:t>
            </a:r>
            <a:r>
              <a:rPr b="1" lang="es">
                <a:solidFill>
                  <a:schemeClr val="dk1"/>
                </a:solidFill>
              </a:rPr>
              <a:t> desafíos, entregables de proyecto, actividades colaborativas o  ejemplos en vivo.</a:t>
            </a: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CUSTOM_37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0200" y="4740050"/>
            <a:ext cx="1057500" cy="2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document/d/1b0vEYy7uZ3fw37MEfUOR79EvaKztcjl7bBl3CEkm6WI/edit?usp=sharing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hyperlink" Target="https://web.archive.org/web/20050810030357/http:/www.youtube.com/" TargetMode="External"/><Relationship Id="rId5" Type="http://schemas.openxmlformats.org/officeDocument/2006/relationships/hyperlink" Target="https://web.archive.org/web/20050810030357/http:/www.youtube.com/" TargetMode="External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hyperlink" Target="https://web.archive.org/web/20100202095628/http:/www.youtube.com/" TargetMode="External"/><Relationship Id="rId5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Relationship Id="rId4" Type="http://schemas.openxmlformats.org/officeDocument/2006/relationships/image" Target="../media/image40.png"/><Relationship Id="rId5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Relationship Id="rId4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Relationship Id="rId4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png"/><Relationship Id="rId4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Relationship Id="rId4" Type="http://schemas.openxmlformats.org/officeDocument/2006/relationships/image" Target="../media/image4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Relationship Id="rId4" Type="http://schemas.openxmlformats.org/officeDocument/2006/relationships/image" Target="../media/image4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Relationship Id="rId4" Type="http://schemas.openxmlformats.org/officeDocument/2006/relationships/image" Target="../media/image47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png"/><Relationship Id="rId4" Type="http://schemas.openxmlformats.org/officeDocument/2006/relationships/image" Target="../media/image48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png"/><Relationship Id="rId4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Relationship Id="rId4" Type="http://schemas.openxmlformats.org/officeDocument/2006/relationships/image" Target="../media/image51.png"/><Relationship Id="rId5" Type="http://schemas.openxmlformats.org/officeDocument/2006/relationships/image" Target="../media/image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png"/><Relationship Id="rId4" Type="http://schemas.openxmlformats.org/officeDocument/2006/relationships/image" Target="../media/image52.png"/><Relationship Id="rId5" Type="http://schemas.openxmlformats.org/officeDocument/2006/relationships/image" Target="../media/image3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8.png"/><Relationship Id="rId4" Type="http://schemas.openxmlformats.org/officeDocument/2006/relationships/image" Target="../media/image53.png"/><Relationship Id="rId5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png"/><Relationship Id="rId4" Type="http://schemas.openxmlformats.org/officeDocument/2006/relationships/image" Target="../media/image54.png"/><Relationship Id="rId5" Type="http://schemas.openxmlformats.org/officeDocument/2006/relationships/image" Target="../media/image3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8.png"/><Relationship Id="rId4" Type="http://schemas.openxmlformats.org/officeDocument/2006/relationships/image" Target="../media/image56.png"/><Relationship Id="rId5" Type="http://schemas.openxmlformats.org/officeDocument/2006/relationships/image" Target="../media/image3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8.png"/><Relationship Id="rId4" Type="http://schemas.openxmlformats.org/officeDocument/2006/relationships/image" Target="../media/image55.png"/><Relationship Id="rId5" Type="http://schemas.openxmlformats.org/officeDocument/2006/relationships/image" Target="../media/image3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8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8.png"/><Relationship Id="rId4" Type="http://schemas.openxmlformats.org/officeDocument/2006/relationships/image" Target="../media/image6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8.png"/><Relationship Id="rId4" Type="http://schemas.openxmlformats.org/officeDocument/2006/relationships/image" Target="../media/image64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8.png"/><Relationship Id="rId4" Type="http://schemas.openxmlformats.org/officeDocument/2006/relationships/image" Target="../media/image59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8.png"/><Relationship Id="rId4" Type="http://schemas.openxmlformats.org/officeDocument/2006/relationships/image" Target="../media/image6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8.png"/><Relationship Id="rId4" Type="http://schemas.openxmlformats.org/officeDocument/2006/relationships/image" Target="../media/image60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8.png"/><Relationship Id="rId4" Type="http://schemas.openxmlformats.org/officeDocument/2006/relationships/image" Target="../media/image6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8.png"/><Relationship Id="rId4" Type="http://schemas.openxmlformats.org/officeDocument/2006/relationships/image" Target="../media/image6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8.png"/><Relationship Id="rId4" Type="http://schemas.openxmlformats.org/officeDocument/2006/relationships/image" Target="../media/image6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8.png"/><Relationship Id="rId4" Type="http://schemas.openxmlformats.org/officeDocument/2006/relationships/image" Target="../media/image6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8.png"/><Relationship Id="rId4" Type="http://schemas.openxmlformats.org/officeDocument/2006/relationships/image" Target="../media/image6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8.png"/><Relationship Id="rId4" Type="http://schemas.openxmlformats.org/officeDocument/2006/relationships/image" Target="../media/image7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8.png"/><Relationship Id="rId4" Type="http://schemas.openxmlformats.org/officeDocument/2006/relationships/image" Target="../media/image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8.png"/><Relationship Id="rId4" Type="http://schemas.openxmlformats.org/officeDocument/2006/relationships/image" Target="../media/image7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8.png"/><Relationship Id="rId4" Type="http://schemas.openxmlformats.org/officeDocument/2006/relationships/image" Target="../media/image7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8.png"/><Relationship Id="rId4" Type="http://schemas.openxmlformats.org/officeDocument/2006/relationships/image" Target="../media/image7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2.png"/><Relationship Id="rId4" Type="http://schemas.openxmlformats.org/officeDocument/2006/relationships/hyperlink" Target="https://view.genial.ly/61a7993f3ef3cf0dac4e4b9c/interactive-content-faqs-desarrollo-web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.png"/><Relationship Id="rId4" Type="http://schemas.openxmlformats.org/officeDocument/2006/relationships/image" Target="../media/image7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.png"/><Relationship Id="rId4" Type="http://schemas.openxmlformats.org/officeDocument/2006/relationships/image" Target="../media/image7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.png"/><Relationship Id="rId4" Type="http://schemas.openxmlformats.org/officeDocument/2006/relationships/image" Target="../media/image7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.png"/><Relationship Id="rId4" Type="http://schemas.openxmlformats.org/officeDocument/2006/relationships/image" Target="../media/image7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.png"/><Relationship Id="rId4" Type="http://schemas.openxmlformats.org/officeDocument/2006/relationships/image" Target="../media/image7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placekitten.com/" TargetMode="External"/><Relationship Id="rId4" Type="http://schemas.openxmlformats.org/officeDocument/2006/relationships/hyperlink" Target="https://placedog.net" TargetMode="External"/><Relationship Id="rId5" Type="http://schemas.openxmlformats.org/officeDocument/2006/relationships/hyperlink" Target="https://css-tricks.com/the-css-box-model/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80.png"/><Relationship Id="rId8" Type="http://schemas.openxmlformats.org/officeDocument/2006/relationships/image" Target="../media/image7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.png"/><Relationship Id="rId4" Type="http://schemas.openxmlformats.org/officeDocument/2006/relationships/image" Target="../media/image8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FFCA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/>
        </p:nvSpPr>
        <p:spPr>
          <a:xfrm>
            <a:off x="809550" y="1654575"/>
            <a:ext cx="75249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GUIÓN DE LA CLASE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 al material complementario </a:t>
            </a:r>
            <a:r>
              <a:rPr b="0" i="0" lang="es" sz="1800" u="sng" cap="none" strike="noStrike">
                <a:solidFill>
                  <a:srgbClr val="0097A7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aquí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738" y="682400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1275" y="2755000"/>
            <a:ext cx="3201463" cy="16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FLEXBOX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¿QUÉ ES FLEXBOX?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FFCA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/>
        </p:nvSpPr>
        <p:spPr>
          <a:xfrm>
            <a:off x="996000" y="1563775"/>
            <a:ext cx="71520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Flexbox </a:t>
            </a:r>
            <a:r>
              <a:rPr b="1" i="0" lang="es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un modo de diseño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nos permite crear estructuras para sitios web de una forma más fácil.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>
            <a:off x="1250150" y="2520325"/>
            <a:ext cx="6439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Con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Flexbox podrás posicionar y distribuir los elementos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como tú quieras.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2085350" y="321875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latin typeface="Anton"/>
                <a:ea typeface="Anton"/>
                <a:cs typeface="Anton"/>
                <a:sym typeface="Anton"/>
              </a:rPr>
              <a:t>¿QUÉ ES FLEXBOX?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762200" y="1233575"/>
            <a:ext cx="74154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</a:t>
            </a:r>
            <a:r>
              <a:rPr b="1" lang="es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conjunto</a:t>
            </a:r>
            <a:r>
              <a:rPr b="1" lang="es" sz="200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 propiedades</a:t>
            </a:r>
            <a:r>
              <a:rPr lang="es" sz="20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CSS.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" sz="20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basa sobre un contenedor (padre) para ordenar a sus ítems (hijos).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No sólo se podrá posicionar elementos vertical y horizontalmente, sino que podrás establecer cómo se distribuirán, el orden que tendrán e incluso el tamaño en proporción a otros elementos.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👌Esto es perfecto para crear diseños adaptables a dispositivos móviles (</a:t>
            </a:r>
            <a:r>
              <a:rPr i="1"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Responsive Design</a:t>
            </a: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906097" y="434315"/>
            <a:ext cx="6237900" cy="6978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s" sz="36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¿QUÉ ES FLEXBOX?</a:t>
            </a:r>
            <a:endParaRPr i="1" sz="36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💡</a:t>
            </a:r>
            <a:endParaRPr sz="2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/>
        </p:nvSpPr>
        <p:spPr>
          <a:xfrm>
            <a:off x="2967322" y="384890"/>
            <a:ext cx="6237900" cy="6978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BENEFICIOS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744450" y="1380750"/>
            <a:ext cx="7655100" cy="23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👐 Distribuir los elementos en sentido vertical y horizontal.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☝ Facilitar la adaptación del contenido en distintos dispositivos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👌 Redefinir el sentido del flujo de los elementos (hacia arriba, hacia abajo, hacia la izquierda o hacia la derecha).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👍 Alinear los elementos respecto al padre o respecto a sus hermanos.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👌</a:t>
            </a:r>
            <a:endParaRPr sz="2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/>
        </p:nvSpPr>
        <p:spPr>
          <a:xfrm>
            <a:off x="794850" y="1960800"/>
            <a:ext cx="75543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Veamos, brevemente, un poco de historia acerca del modo en que ha evolucionado la forma de crear estructuras...</a:t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/>
        </p:nvSpPr>
        <p:spPr>
          <a:xfrm>
            <a:off x="2906097" y="384890"/>
            <a:ext cx="6237900" cy="6978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 sz="4000">
                <a:latin typeface="Anton"/>
                <a:ea typeface="Anton"/>
                <a:cs typeface="Anton"/>
                <a:sym typeface="Anton"/>
              </a:rPr>
              <a:t>ALGO DE HISTORIA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13" name="Google Shape;213;p29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📖</a:t>
            </a:r>
            <a:endParaRPr sz="2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100" y="1289340"/>
            <a:ext cx="76962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/>
        </p:nvSpPr>
        <p:spPr>
          <a:xfrm>
            <a:off x="844300" y="4585000"/>
            <a:ext cx="6576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Fuente:</a:t>
            </a:r>
            <a:r>
              <a:rPr b="0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400" u="sng" cap="none" strike="noStrike">
                <a:solidFill>
                  <a:srgbClr val="0097A7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https://web.archive.org/web/20050810030357/http://www.youtube.com/</a:t>
            </a:r>
            <a:r>
              <a:rPr b="0" i="0" lang="es" sz="1400" u="sng" cap="none" strike="noStrike">
                <a:solidFill>
                  <a:srgbClr val="0097A7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b="0" i="0" sz="1400" u="none" cap="none" strike="noStrike">
              <a:solidFill>
                <a:srgbClr val="000000"/>
              </a:solidFill>
              <a:highlight>
                <a:srgbClr val="A6FFCA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/>
          <p:nvPr/>
        </p:nvSpPr>
        <p:spPr>
          <a:xfrm>
            <a:off x="2906097" y="384890"/>
            <a:ext cx="6237900" cy="6978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Antes se usaban mucho las tablas...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2" name="Google Shape;222;p30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📖</a:t>
            </a:r>
            <a:endParaRPr sz="2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/>
        </p:nvSpPr>
        <p:spPr>
          <a:xfrm>
            <a:off x="2168100" y="900788"/>
            <a:ext cx="48078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8" name="Google Shape;22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4474" y="1517263"/>
            <a:ext cx="6866956" cy="299221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948725" y="4613300"/>
            <a:ext cx="66192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Fuente:</a:t>
            </a:r>
            <a:r>
              <a:rPr b="0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400" u="sng" cap="none" strike="noStrike">
                <a:solidFill>
                  <a:srgbClr val="0097A7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https://web.archive.org/web/20100202095628/http://www.youtube.com/</a:t>
            </a:r>
            <a:endParaRPr b="0" i="0" sz="1400" u="none" cap="none" strike="noStrike">
              <a:solidFill>
                <a:srgbClr val="000000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1"/>
          <p:cNvSpPr txBox="1"/>
          <p:nvPr/>
        </p:nvSpPr>
        <p:spPr>
          <a:xfrm>
            <a:off x="2906097" y="384890"/>
            <a:ext cx="6237900" cy="6978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Algún tiempo atrás (no tanto)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... se usaba el elemento Float: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32" name="Google Shape;232;p31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📖</a:t>
            </a:r>
            <a:endParaRPr sz="2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/>
        </p:nvSpPr>
        <p:spPr>
          <a:xfrm>
            <a:off x="959300" y="4618200"/>
            <a:ext cx="6429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Fuente:</a:t>
            </a:r>
            <a:r>
              <a:rPr b="0" i="0" lang="es" sz="14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b="0" i="0" lang="es" sz="1400" u="sng" cap="none" strike="noStrike">
                <a:solidFill>
                  <a:srgbClr val="0097A7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http://www.youtube.com/</a:t>
            </a:r>
            <a:endParaRPr b="0" i="0" sz="1400" u="none" cap="none" strike="noStrike">
              <a:solidFill>
                <a:srgbClr val="000000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38" name="Google Shape;23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7500" y="1546850"/>
            <a:ext cx="6885121" cy="292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 txBox="1"/>
          <p:nvPr/>
        </p:nvSpPr>
        <p:spPr>
          <a:xfrm>
            <a:off x="2906097" y="384890"/>
            <a:ext cx="6237900" cy="697800"/>
          </a:xfrm>
          <a:prstGeom prst="rect">
            <a:avLst/>
          </a:prstGeom>
          <a:solidFill>
            <a:srgbClr val="A6FFC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 la actualidad</a:t>
            </a: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... se aplica </a:t>
            </a:r>
            <a:r>
              <a:rPr b="1" lang="es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Flexbox: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1" name="Google Shape;241;p32"/>
          <p:cNvSpPr/>
          <p:nvPr/>
        </p:nvSpPr>
        <p:spPr>
          <a:xfrm>
            <a:off x="2193275" y="225750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rgbClr val="3DFF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📖</a:t>
            </a:r>
            <a:endParaRPr sz="2600"/>
          </a:p>
        </p:txBody>
      </p:sp>
      <p:sp>
        <p:nvSpPr>
          <p:cNvPr id="242" name="Google Shape;242;p32"/>
          <p:cNvSpPr/>
          <p:nvPr/>
        </p:nvSpPr>
        <p:spPr>
          <a:xfrm>
            <a:off x="3694350" y="4720350"/>
            <a:ext cx="3653400" cy="1884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65" name="Google Shape;6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EJEMPLOS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6250" y="1307465"/>
            <a:ext cx="7188021" cy="339538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/>
          <p:nvPr/>
        </p:nvSpPr>
        <p:spPr>
          <a:xfrm>
            <a:off x="5788075" y="3134750"/>
            <a:ext cx="1540200" cy="69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-3" y="304265"/>
            <a:ext cx="6237900" cy="6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Páginas con Flexbox: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5312550" y="145125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5371" y="230000"/>
            <a:ext cx="846350" cy="8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1779" y="1233475"/>
            <a:ext cx="1762673" cy="30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87451" y="1233463"/>
            <a:ext cx="2320096" cy="308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3275" y="2369638"/>
            <a:ext cx="4149948" cy="194948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/>
        </p:nvSpPr>
        <p:spPr>
          <a:xfrm>
            <a:off x="475725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Didact Gothic"/>
                <a:ea typeface="Didact Gothic"/>
                <a:cs typeface="Didact Gothic"/>
                <a:sym typeface="Didact Gothic"/>
              </a:rPr>
              <a:t>  </a:t>
            </a: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Desktop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4675700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Tablet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5"/>
          <p:cNvSpPr txBox="1"/>
          <p:nvPr/>
        </p:nvSpPr>
        <p:spPr>
          <a:xfrm>
            <a:off x="7096850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-3" y="304265"/>
            <a:ext cx="6237900" cy="6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Páginas con Flexbox: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71" name="Google Shape;271;p35"/>
          <p:cNvSpPr/>
          <p:nvPr/>
        </p:nvSpPr>
        <p:spPr>
          <a:xfrm>
            <a:off x="5312550" y="145125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72" name="Google Shape;272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05371" y="230000"/>
            <a:ext cx="846350" cy="8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250" y="1213128"/>
            <a:ext cx="7395510" cy="33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6"/>
          <p:cNvSpPr/>
          <p:nvPr/>
        </p:nvSpPr>
        <p:spPr>
          <a:xfrm>
            <a:off x="6769950" y="3459025"/>
            <a:ext cx="1540200" cy="69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6"/>
          <p:cNvSpPr txBox="1"/>
          <p:nvPr/>
        </p:nvSpPr>
        <p:spPr>
          <a:xfrm>
            <a:off x="-3" y="304265"/>
            <a:ext cx="6237900" cy="6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Páginas con Flexbox: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81" name="Google Shape;281;p36"/>
          <p:cNvSpPr/>
          <p:nvPr/>
        </p:nvSpPr>
        <p:spPr>
          <a:xfrm>
            <a:off x="5312550" y="145125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82" name="Google Shape;28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5371" y="230000"/>
            <a:ext cx="846350" cy="8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 txBox="1"/>
          <p:nvPr/>
        </p:nvSpPr>
        <p:spPr>
          <a:xfrm>
            <a:off x="347025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Didact Gothic"/>
                <a:ea typeface="Didact Gothic"/>
                <a:cs typeface="Didact Gothic"/>
                <a:sym typeface="Didact Gothic"/>
              </a:rPr>
              <a:t>  </a:t>
            </a: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Desktop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4675700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Tablet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7096850" y="4251725"/>
            <a:ext cx="11388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7025" y="2245725"/>
            <a:ext cx="4210350" cy="200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8500" y="1319000"/>
            <a:ext cx="2320100" cy="2932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99733" y="1319000"/>
            <a:ext cx="1724018" cy="29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/>
          <p:nvPr/>
        </p:nvSpPr>
        <p:spPr>
          <a:xfrm>
            <a:off x="-3" y="304265"/>
            <a:ext cx="6237900" cy="6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Páginas con Flexbox: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5312550" y="145125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96" name="Google Shape;296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05371" y="230000"/>
            <a:ext cx="846350" cy="8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675" y="1346225"/>
            <a:ext cx="7307027" cy="339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/>
          <p:nvPr/>
        </p:nvSpPr>
        <p:spPr>
          <a:xfrm>
            <a:off x="5734050" y="3092225"/>
            <a:ext cx="1603500" cy="147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-3" y="304265"/>
            <a:ext cx="6237900" cy="6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latin typeface="Anton"/>
                <a:ea typeface="Anton"/>
                <a:cs typeface="Anton"/>
                <a:sym typeface="Anton"/>
              </a:rPr>
              <a:t>Páginas con </a:t>
            </a:r>
            <a:r>
              <a:rPr lang="es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Flexbox:</a:t>
            </a:r>
            <a:endParaRPr sz="350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5" name="Google Shape;305;p38"/>
          <p:cNvSpPr/>
          <p:nvPr/>
        </p:nvSpPr>
        <p:spPr>
          <a:xfrm>
            <a:off x="5312550" y="145125"/>
            <a:ext cx="1032000" cy="1016100"/>
          </a:xfrm>
          <a:prstGeom prst="ellipse">
            <a:avLst/>
          </a:prstGeom>
          <a:solidFill>
            <a:srgbClr val="FEFEFE"/>
          </a:solidFill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06" name="Google Shape;30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5371" y="230000"/>
            <a:ext cx="846350" cy="8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/>
        </p:nvSpPr>
        <p:spPr>
          <a:xfrm>
            <a:off x="1348200" y="2077200"/>
            <a:ext cx="64476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PROPIEDADES DE PADRES E HIJOS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0"/>
          <p:cNvSpPr txBox="1"/>
          <p:nvPr/>
        </p:nvSpPr>
        <p:spPr>
          <a:xfrm>
            <a:off x="1902900" y="1630175"/>
            <a:ext cx="7095900" cy="27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F</a:t>
            </a:r>
            <a:r>
              <a:rPr b="0" i="1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lex 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(el que inicia): indicará que sus hijos serán “flexibles”.</a:t>
            </a:r>
            <a:endParaRPr b="0" i="1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legir dirección vertical u horizontal.</a:t>
            </a:r>
            <a:endParaRPr b="0" i="1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</a:t>
            </a: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 hará multilínea cuando llegue al limite?</a:t>
            </a:r>
            <a:endParaRPr b="0" i="1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breviación de propiedades.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linear horizontalmente a los hijos si el padre es “fila” o verticalmente si el padre es “columna”.</a:t>
            </a:r>
            <a:endParaRPr b="0" i="1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linear verticalmente a los hijos (si el padre es “columna”).</a:t>
            </a:r>
            <a:endParaRPr b="0" i="1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linear verticalmente a los hijos cuando son multilínea.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0" y="284350"/>
            <a:ext cx="91440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 sz="3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Propiedades para aplicar en el contenedor flexible (el padre)</a:t>
            </a:r>
            <a:endParaRPr i="1" sz="3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0" name="Google Shape;320;p40"/>
          <p:cNvSpPr/>
          <p:nvPr/>
        </p:nvSpPr>
        <p:spPr>
          <a:xfrm>
            <a:off x="0" y="1756500"/>
            <a:ext cx="1809300" cy="274200"/>
          </a:xfrm>
          <a:prstGeom prst="roundRect">
            <a:avLst>
              <a:gd fmla="val 16667" name="adj"/>
            </a:avLst>
          </a:prstGeom>
          <a:solidFill>
            <a:srgbClr val="A6FFCA"/>
          </a:solidFill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display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40"/>
          <p:cNvSpPr/>
          <p:nvPr/>
        </p:nvSpPr>
        <p:spPr>
          <a:xfrm>
            <a:off x="0" y="2144950"/>
            <a:ext cx="1809300" cy="274200"/>
          </a:xfrm>
          <a:prstGeom prst="roundRect">
            <a:avLst>
              <a:gd fmla="val 16667" name="adj"/>
            </a:avLst>
          </a:prstGeom>
          <a:solidFill>
            <a:srgbClr val="A6FFCA"/>
          </a:solidFill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flex-direction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2" name="Google Shape;322;p40"/>
          <p:cNvSpPr/>
          <p:nvPr/>
        </p:nvSpPr>
        <p:spPr>
          <a:xfrm>
            <a:off x="0" y="2552450"/>
            <a:ext cx="1809300" cy="274200"/>
          </a:xfrm>
          <a:prstGeom prst="roundRect">
            <a:avLst>
              <a:gd fmla="val 16667" name="adj"/>
            </a:avLst>
          </a:prstGeom>
          <a:solidFill>
            <a:srgbClr val="A6FFCA"/>
          </a:solidFill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flex-wrap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40"/>
          <p:cNvSpPr/>
          <p:nvPr/>
        </p:nvSpPr>
        <p:spPr>
          <a:xfrm>
            <a:off x="0" y="2950425"/>
            <a:ext cx="1809300" cy="274200"/>
          </a:xfrm>
          <a:prstGeom prst="roundRect">
            <a:avLst>
              <a:gd fmla="val 16667" name="adj"/>
            </a:avLst>
          </a:prstGeom>
          <a:solidFill>
            <a:srgbClr val="A6FFCA"/>
          </a:solidFill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flex-flow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40"/>
          <p:cNvSpPr/>
          <p:nvPr/>
        </p:nvSpPr>
        <p:spPr>
          <a:xfrm>
            <a:off x="0" y="3357925"/>
            <a:ext cx="1809300" cy="274200"/>
          </a:xfrm>
          <a:prstGeom prst="roundRect">
            <a:avLst>
              <a:gd fmla="val 16667" name="adj"/>
            </a:avLst>
          </a:prstGeom>
          <a:solidFill>
            <a:srgbClr val="A6FFCA"/>
          </a:solidFill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justify-content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40"/>
          <p:cNvSpPr/>
          <p:nvPr/>
        </p:nvSpPr>
        <p:spPr>
          <a:xfrm>
            <a:off x="0" y="4163400"/>
            <a:ext cx="1809300" cy="274200"/>
          </a:xfrm>
          <a:prstGeom prst="roundRect">
            <a:avLst>
              <a:gd fmla="val 16667" name="adj"/>
            </a:avLst>
          </a:prstGeom>
          <a:solidFill>
            <a:srgbClr val="A6FFCA"/>
          </a:solidFill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align-items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40"/>
          <p:cNvSpPr/>
          <p:nvPr/>
        </p:nvSpPr>
        <p:spPr>
          <a:xfrm>
            <a:off x="0" y="4589975"/>
            <a:ext cx="1809300" cy="274200"/>
          </a:xfrm>
          <a:prstGeom prst="roundRect">
            <a:avLst>
              <a:gd fmla="val 16667" name="adj"/>
            </a:avLst>
          </a:prstGeom>
          <a:solidFill>
            <a:srgbClr val="A6FFCA"/>
          </a:solidFill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Helvetica Neue"/>
                <a:ea typeface="Helvetica Neue"/>
                <a:cs typeface="Helvetica Neue"/>
                <a:sym typeface="Helvetica Neue"/>
              </a:rPr>
              <a:t>align-content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1"/>
          <p:cNvSpPr txBox="1"/>
          <p:nvPr/>
        </p:nvSpPr>
        <p:spPr>
          <a:xfrm>
            <a:off x="1009200" y="3731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PROPIEDADES DEL PADRE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3" name="Google Shape;333;p41"/>
          <p:cNvSpPr/>
          <p:nvPr/>
        </p:nvSpPr>
        <p:spPr>
          <a:xfrm>
            <a:off x="3123625" y="1543050"/>
            <a:ext cx="4883400" cy="2057400"/>
          </a:xfrm>
          <a:prstGeom prst="rect">
            <a:avLst/>
          </a:prstGeom>
          <a:solidFill>
            <a:srgbClr val="FCB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1"/>
          <p:cNvSpPr/>
          <p:nvPr/>
        </p:nvSpPr>
        <p:spPr>
          <a:xfrm>
            <a:off x="3456600" y="1828850"/>
            <a:ext cx="1115400" cy="1115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1"/>
          <p:cNvSpPr/>
          <p:nvPr/>
        </p:nvSpPr>
        <p:spPr>
          <a:xfrm>
            <a:off x="5007625" y="1828850"/>
            <a:ext cx="1115400" cy="1115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1"/>
          <p:cNvSpPr/>
          <p:nvPr/>
        </p:nvSpPr>
        <p:spPr>
          <a:xfrm>
            <a:off x="6558650" y="1828850"/>
            <a:ext cx="1115400" cy="1115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7" name="Google Shape;337;p41"/>
          <p:cNvCxnSpPr>
            <a:stCxn id="334" idx="2"/>
          </p:cNvCxnSpPr>
          <p:nvPr/>
        </p:nvCxnSpPr>
        <p:spPr>
          <a:xfrm>
            <a:off x="4014300" y="2944250"/>
            <a:ext cx="1575600" cy="13200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41"/>
          <p:cNvCxnSpPr>
            <a:stCxn id="335" idx="2"/>
          </p:cNvCxnSpPr>
          <p:nvPr/>
        </p:nvCxnSpPr>
        <p:spPr>
          <a:xfrm>
            <a:off x="5565325" y="2944250"/>
            <a:ext cx="251700" cy="13449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41"/>
          <p:cNvCxnSpPr>
            <a:stCxn id="336" idx="2"/>
          </p:cNvCxnSpPr>
          <p:nvPr/>
        </p:nvCxnSpPr>
        <p:spPr>
          <a:xfrm flipH="1">
            <a:off x="6044450" y="2944250"/>
            <a:ext cx="1071900" cy="13200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41"/>
          <p:cNvSpPr txBox="1"/>
          <p:nvPr/>
        </p:nvSpPr>
        <p:spPr>
          <a:xfrm>
            <a:off x="5269050" y="4197925"/>
            <a:ext cx="14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"/>
                <a:ea typeface="Helvetica Neue"/>
                <a:cs typeface="Helvetica Neue"/>
                <a:sym typeface="Helvetica Neue"/>
              </a:rPr>
              <a:t>flex items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1" name="Google Shape;341;p41"/>
          <p:cNvCxnSpPr>
            <a:stCxn id="333" idx="1"/>
          </p:cNvCxnSpPr>
          <p:nvPr/>
        </p:nvCxnSpPr>
        <p:spPr>
          <a:xfrm rot="10800000">
            <a:off x="2183125" y="2571750"/>
            <a:ext cx="940500" cy="0"/>
          </a:xfrm>
          <a:prstGeom prst="straightConnector1">
            <a:avLst/>
          </a:prstGeom>
          <a:noFill/>
          <a:ln cap="flat" cmpd="sng" w="28575">
            <a:solidFill>
              <a:srgbClr val="FCB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41"/>
          <p:cNvSpPr txBox="1"/>
          <p:nvPr/>
        </p:nvSpPr>
        <p:spPr>
          <a:xfrm>
            <a:off x="663325" y="2340900"/>
            <a:ext cx="166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Helvetica Neue"/>
                <a:ea typeface="Helvetica Neue"/>
                <a:cs typeface="Helvetica Neue"/>
                <a:sym typeface="Helvetica Neue"/>
              </a:rPr>
              <a:t>flex container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 txBox="1"/>
          <p:nvPr/>
        </p:nvSpPr>
        <p:spPr>
          <a:xfrm>
            <a:off x="1453047" y="363340"/>
            <a:ext cx="6237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¿CÓMO EMPEZAMOS?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9" name="Google Shape;349;p42"/>
          <p:cNvSpPr txBox="1"/>
          <p:nvPr/>
        </p:nvSpPr>
        <p:spPr>
          <a:xfrm>
            <a:off x="581300" y="1526475"/>
            <a:ext cx="80421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s" sz="19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9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 primero que debemos hacer es establecer la propiedad display con el valor flex en el elemento padre.</a:t>
            </a:r>
            <a:br>
              <a:rPr b="0" i="0" lang="es" sz="19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9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0" name="Google Shape;350;p42"/>
          <p:cNvSpPr txBox="1"/>
          <p:nvPr/>
        </p:nvSpPr>
        <p:spPr>
          <a:xfrm>
            <a:off x="2504150" y="2571750"/>
            <a:ext cx="4277400" cy="161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i="0" lang="es" sz="18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8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51" name="Google Shape;35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FLEXBOX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05. </a:t>
            </a:r>
            <a:r>
              <a:rPr b="0" i="0" lang="es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DESARROLLO WEB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3"/>
          <p:cNvSpPr txBox="1"/>
          <p:nvPr/>
        </p:nvSpPr>
        <p:spPr>
          <a:xfrm>
            <a:off x="1005900" y="2542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FLEX-DIRECTION: ROW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58" name="Google Shape;358;p43"/>
          <p:cNvSpPr txBox="1"/>
          <p:nvPr/>
        </p:nvSpPr>
        <p:spPr>
          <a:xfrm>
            <a:off x="654875" y="1223500"/>
            <a:ext cx="75678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propiedad nos va a permitir </a:t>
            </a:r>
            <a:r>
              <a:rPr b="0" i="0" lang="es" sz="19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especificar</a:t>
            </a:r>
            <a:r>
              <a:rPr b="0" i="0" lang="es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si queremos que los flex items se dispongan en filas o columnas.</a:t>
            </a:r>
            <a:endParaRPr b="0" i="0" sz="19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9" name="Google Shape;359;p43"/>
          <p:cNvSpPr txBox="1"/>
          <p:nvPr/>
        </p:nvSpPr>
        <p:spPr>
          <a:xfrm>
            <a:off x="1469500" y="2031700"/>
            <a:ext cx="61164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0" name="Google Shape;36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6713" y="3502350"/>
            <a:ext cx="6161976" cy="11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17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/>
          <p:nvPr/>
        </p:nvSpPr>
        <p:spPr>
          <a:xfrm>
            <a:off x="1005900" y="2542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FLEX-DIRECTION: ROW-REVERSE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7" name="Google Shape;367;p44"/>
          <p:cNvSpPr txBox="1"/>
          <p:nvPr/>
        </p:nvSpPr>
        <p:spPr>
          <a:xfrm>
            <a:off x="418175" y="1288600"/>
            <a:ext cx="81231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el valor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row-reverse 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(fila inversa) los flex items se 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apilan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 una fila de derecha a izquierda.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8" name="Google Shape;368;p44"/>
          <p:cNvSpPr txBox="1"/>
          <p:nvPr/>
        </p:nvSpPr>
        <p:spPr>
          <a:xfrm>
            <a:off x="1421525" y="2136700"/>
            <a:ext cx="61164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row-reverse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9" name="Google Shape;36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1523" y="3552175"/>
            <a:ext cx="6116401" cy="1107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5"/>
          <p:cNvSpPr txBox="1"/>
          <p:nvPr/>
        </p:nvSpPr>
        <p:spPr>
          <a:xfrm>
            <a:off x="1005900" y="254275"/>
            <a:ext cx="71256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FLEX-DIRECTION: COLUMN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6" name="Google Shape;376;p45"/>
          <p:cNvSpPr txBox="1"/>
          <p:nvPr/>
        </p:nvSpPr>
        <p:spPr>
          <a:xfrm>
            <a:off x="4057525" y="1624175"/>
            <a:ext cx="3756300" cy="14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el valor </a:t>
            </a:r>
            <a:r>
              <a:rPr b="0" i="0" lang="es" sz="2000" u="none" cap="none" strike="noStrike">
                <a:solidFill>
                  <a:srgbClr val="000000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column</a:t>
            </a: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los flex items se apilan en una columna de arriba hacia abajo.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7" name="Google Shape;377;p45"/>
          <p:cNvSpPr txBox="1"/>
          <p:nvPr/>
        </p:nvSpPr>
        <p:spPr>
          <a:xfrm>
            <a:off x="4057525" y="3080074"/>
            <a:ext cx="3756300" cy="1343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8" name="Google Shape;378;p45"/>
          <p:cNvPicPr preferRelativeResize="0"/>
          <p:nvPr/>
        </p:nvPicPr>
        <p:blipFill rotWithShape="1">
          <a:blip r:embed="rId4">
            <a:alphaModFix/>
          </a:blip>
          <a:srcRect b="0" l="0" r="-13224" t="0"/>
          <a:stretch/>
        </p:blipFill>
        <p:spPr>
          <a:xfrm>
            <a:off x="1188900" y="1446900"/>
            <a:ext cx="2661173" cy="31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6"/>
          <p:cNvSpPr txBox="1"/>
          <p:nvPr/>
        </p:nvSpPr>
        <p:spPr>
          <a:xfrm>
            <a:off x="1009200" y="262425"/>
            <a:ext cx="7125600" cy="10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FLEX-DIRECTION: COLUMN-REVERSE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85" name="Google Shape;385;p46"/>
          <p:cNvSpPr txBox="1"/>
          <p:nvPr/>
        </p:nvSpPr>
        <p:spPr>
          <a:xfrm>
            <a:off x="3337175" y="1806350"/>
            <a:ext cx="41286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el valor 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column-reverse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los flex items se apilan en una columna de abajo hacia arriba.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6" name="Google Shape;386;p46"/>
          <p:cNvSpPr txBox="1"/>
          <p:nvPr/>
        </p:nvSpPr>
        <p:spPr>
          <a:xfrm>
            <a:off x="3367775" y="2997650"/>
            <a:ext cx="4098000" cy="139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column-reverse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87" name="Google Shape;38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8550" y="1424394"/>
            <a:ext cx="1395900" cy="3364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050" y="511525"/>
            <a:ext cx="7112651" cy="38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7"/>
          <p:cNvSpPr txBox="1"/>
          <p:nvPr/>
        </p:nvSpPr>
        <p:spPr>
          <a:xfrm>
            <a:off x="775175" y="4429000"/>
            <a:ext cx="80421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s" sz="19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Flex-direction</a:t>
            </a:r>
            <a:br>
              <a:rPr b="0" i="0" lang="es" sz="19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9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100" u="none" cap="none" strike="noStrike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9"/>
          <p:cNvSpPr txBox="1"/>
          <p:nvPr/>
        </p:nvSpPr>
        <p:spPr>
          <a:xfrm>
            <a:off x="1005900" y="2542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FLEX-WRAP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6" name="Google Shape;406;p49"/>
          <p:cNvSpPr txBox="1"/>
          <p:nvPr/>
        </p:nvSpPr>
        <p:spPr>
          <a:xfrm>
            <a:off x="899550" y="1551475"/>
            <a:ext cx="733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comportamiento inicial del contenedor flexible es poder </a:t>
            </a:r>
            <a:r>
              <a:rPr b="1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mantener </a:t>
            </a:r>
            <a:r>
              <a:rPr b="0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flex items en su eje, sin importar que las dimensiones de los mismos cambien.</a:t>
            </a:r>
            <a:endParaRPr b="0" i="0" sz="1900" u="none" cap="none" strike="noStrike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</a:t>
            </a:r>
            <a:r>
              <a:rPr b="0" i="1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flex-wrap</a:t>
            </a:r>
            <a:r>
              <a:rPr b="0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vamos a poder </a:t>
            </a:r>
            <a:r>
              <a:rPr b="1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especificar </a:t>
            </a:r>
            <a:r>
              <a:rPr b="0" i="0" lang="es" sz="19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queremos que los ítems puedan saltar a una nueva línea, cuando el contenedor flexible se quede sin espacio.</a:t>
            </a:r>
            <a:endParaRPr b="0" i="0" sz="1900" u="none" cap="none" strike="noStrike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0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FLEX-WRAP: NOWRAP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13" name="Google Shape;413;p50"/>
          <p:cNvSpPr txBox="1"/>
          <p:nvPr/>
        </p:nvSpPr>
        <p:spPr>
          <a:xfrm>
            <a:off x="1444250" y="1439250"/>
            <a:ext cx="6310500" cy="1492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nowrap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14" name="Google Shape;41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2300" y="3216150"/>
            <a:ext cx="6454400" cy="97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1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FLEX-WRAP: WRAP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2" name="Google Shape;422;p51"/>
          <p:cNvSpPr txBox="1"/>
          <p:nvPr/>
        </p:nvSpPr>
        <p:spPr>
          <a:xfrm>
            <a:off x="418175" y="1256775"/>
            <a:ext cx="8123100" cy="1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pueden romper la línea del eje horizontal, si les es necesario para conservar las características de sus dimensiones. Esto es de izquierda a derecha, y de arriba a abajo.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23" name="Google Shape;42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425" y="2983971"/>
            <a:ext cx="3941250" cy="13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1"/>
          <p:cNvSpPr txBox="1"/>
          <p:nvPr/>
        </p:nvSpPr>
        <p:spPr>
          <a:xfrm>
            <a:off x="4692725" y="3035750"/>
            <a:ext cx="39411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2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FLEX-WRAP: WRAP-REVERSE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31" name="Google Shape;431;p52"/>
          <p:cNvSpPr txBox="1"/>
          <p:nvPr/>
        </p:nvSpPr>
        <p:spPr>
          <a:xfrm>
            <a:off x="510450" y="1244575"/>
            <a:ext cx="81231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vez el orden es de izquierda a derecha, y de abajo a arriba.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2" name="Google Shape;43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0988" y="1921813"/>
            <a:ext cx="4615420" cy="12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2"/>
          <p:cNvSpPr txBox="1"/>
          <p:nvPr/>
        </p:nvSpPr>
        <p:spPr>
          <a:xfrm>
            <a:off x="2261000" y="3368075"/>
            <a:ext cx="4615500" cy="1561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wrap-reverse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FFCA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4006550" y="1318425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nuevos elementos de flexbox.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Aplicar sus diferentes variantes.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Char char="●"/>
            </a:pPr>
            <a:r>
              <a:rPr lang="e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Adquirir los conocimientos necesarios para comprender y crear una página con Flexbox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3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0" name="Google Shape;44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538" y="312725"/>
            <a:ext cx="7396924" cy="401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3"/>
          <p:cNvSpPr txBox="1"/>
          <p:nvPr/>
        </p:nvSpPr>
        <p:spPr>
          <a:xfrm>
            <a:off x="795575" y="4429000"/>
            <a:ext cx="80421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s" sz="19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Flex-wrap</a:t>
            </a:r>
            <a:br>
              <a:rPr b="0" i="0" lang="es" sz="19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9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4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FLEX-FLOW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48" name="Google Shape;448;p54"/>
          <p:cNvSpPr txBox="1"/>
          <p:nvPr/>
        </p:nvSpPr>
        <p:spPr>
          <a:xfrm>
            <a:off x="507150" y="1412075"/>
            <a:ext cx="8123100" cy="16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la forma abreviada (shorthand) o rápida para las propiedades: 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flex-direction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flex-wrap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 pone primero la propiedad de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flex-direction,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luego la de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flex-wrap.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9" name="Google Shape;449;p54"/>
          <p:cNvSpPr txBox="1"/>
          <p:nvPr/>
        </p:nvSpPr>
        <p:spPr>
          <a:xfrm>
            <a:off x="2535225" y="3234350"/>
            <a:ext cx="37530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flex-flow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nowrap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50" name="Google Shape;45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5"/>
          <p:cNvSpPr txBox="1"/>
          <p:nvPr/>
        </p:nvSpPr>
        <p:spPr>
          <a:xfrm>
            <a:off x="1005900" y="4828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57" name="Google Shape;457;p55"/>
          <p:cNvSpPr txBox="1"/>
          <p:nvPr/>
        </p:nvSpPr>
        <p:spPr>
          <a:xfrm>
            <a:off x="510275" y="1551475"/>
            <a:ext cx="8072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Didact Gothic"/>
              <a:buChar char="●"/>
            </a:pPr>
            <a:r>
              <a:rPr b="0" i="1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Justify-content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nos va a permitir alinear los elementos.</a:t>
            </a:r>
            <a:endParaRPr b="0" i="0" sz="1800" u="none" cap="none" strike="noStrike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Esto puede ser de forma vertical u horizontal, según lo especifiquemos con </a:t>
            </a:r>
            <a:r>
              <a:rPr b="0" i="1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flex-direction.</a:t>
            </a:r>
            <a:endParaRPr b="0" i="0" sz="1800" u="none" cap="none" strike="noStrike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 Light"/>
              <a:buChar char="●"/>
            </a:pP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Nos va a ayudar a distribuir los </a:t>
            </a:r>
            <a:r>
              <a:rPr b="0" i="1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el </a:t>
            </a:r>
            <a:r>
              <a:rPr b="0" i="1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contenedor (padre),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cuando los ítems no utilicen todo el espacio disponible en su eje principal actual. </a:t>
            </a:r>
            <a:endParaRPr b="0" i="0" sz="1800" u="none" cap="none" strike="noStrike">
              <a:solidFill>
                <a:srgbClr val="24292E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Helvetica Neue"/>
              <a:buChar char="●"/>
            </a:pP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 siguientes ejemplos parten de la base del contenedor en “row”.</a:t>
            </a:r>
            <a:endParaRPr b="1" i="0" sz="1800" u="none" cap="none" strike="noStrike">
              <a:solidFill>
                <a:srgbClr val="24292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6"/>
          <p:cNvSpPr txBox="1"/>
          <p:nvPr/>
        </p:nvSpPr>
        <p:spPr>
          <a:xfrm>
            <a:off x="730800" y="1102450"/>
            <a:ext cx="76824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000" u="none" cap="none" strike="noStrike">
                <a:solidFill>
                  <a:srgbClr val="24292E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siguientes ejemplos parten de la base del contenedor en “row”: </a:t>
            </a:r>
            <a:endParaRPr b="0" i="0" sz="2000" u="none" cap="none" strike="noStrike">
              <a:solidFill>
                <a:srgbClr val="24292E"/>
              </a:solidFill>
              <a:highlight>
                <a:srgbClr val="A6FFCA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4" name="Google Shape;464;p56"/>
          <p:cNvSpPr txBox="1"/>
          <p:nvPr/>
        </p:nvSpPr>
        <p:spPr>
          <a:xfrm>
            <a:off x="1510500" y="2496550"/>
            <a:ext cx="61164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5" name="Google Shape;465;p56"/>
          <p:cNvSpPr txBox="1"/>
          <p:nvPr/>
        </p:nvSpPr>
        <p:spPr>
          <a:xfrm>
            <a:off x="1005900" y="404650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66" name="Google Shape;46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7"/>
          <p:cNvSpPr txBox="1"/>
          <p:nvPr/>
        </p:nvSpPr>
        <p:spPr>
          <a:xfrm>
            <a:off x="1009200" y="32572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FLEX-START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73" name="Google Shape;473;p57"/>
          <p:cNvSpPr txBox="1"/>
          <p:nvPr/>
        </p:nvSpPr>
        <p:spPr>
          <a:xfrm>
            <a:off x="1193963" y="1981425"/>
            <a:ext cx="6574200" cy="1355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flex-start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4" name="Google Shape;474;p57"/>
          <p:cNvSpPr txBox="1"/>
          <p:nvPr/>
        </p:nvSpPr>
        <p:spPr>
          <a:xfrm>
            <a:off x="853500" y="1050349"/>
            <a:ext cx="75354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Consiste en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alinear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lado izquierdo.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75" name="Google Shape;47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4000" y="3531100"/>
            <a:ext cx="6574125" cy="10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8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FLEX-END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82" name="Google Shape;482;p58"/>
          <p:cNvSpPr txBox="1"/>
          <p:nvPr/>
        </p:nvSpPr>
        <p:spPr>
          <a:xfrm>
            <a:off x="1660350" y="1860788"/>
            <a:ext cx="5734200" cy="1395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flex-end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3" name="Google Shape;483;p58"/>
          <p:cNvSpPr txBox="1"/>
          <p:nvPr/>
        </p:nvSpPr>
        <p:spPr>
          <a:xfrm>
            <a:off x="853500" y="958499"/>
            <a:ext cx="7535400" cy="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Consiste en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alinear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lado derecho.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84" name="Google Shape;48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0425" y="3421875"/>
            <a:ext cx="57340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9"/>
          <p:cNvSpPr txBox="1"/>
          <p:nvPr/>
        </p:nvSpPr>
        <p:spPr>
          <a:xfrm>
            <a:off x="1009125" y="335900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CENTER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91" name="Google Shape;491;p59"/>
          <p:cNvSpPr txBox="1"/>
          <p:nvPr/>
        </p:nvSpPr>
        <p:spPr>
          <a:xfrm>
            <a:off x="1704975" y="1877575"/>
            <a:ext cx="5733900" cy="1395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2" name="Google Shape;492;p59"/>
          <p:cNvSpPr txBox="1"/>
          <p:nvPr/>
        </p:nvSpPr>
        <p:spPr>
          <a:xfrm>
            <a:off x="804300" y="1214450"/>
            <a:ext cx="7535400" cy="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Consiste en alinear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al centro.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93" name="Google Shape;49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4975" y="3472875"/>
            <a:ext cx="57340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0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SPACE-BETWEEN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0" name="Google Shape;500;p60"/>
          <p:cNvSpPr txBox="1"/>
          <p:nvPr/>
        </p:nvSpPr>
        <p:spPr>
          <a:xfrm>
            <a:off x="804300" y="1036650"/>
            <a:ext cx="75354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hacer que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tomen la </a:t>
            </a:r>
            <a:r>
              <a:rPr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misma distancia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o espaciado entre ellos dentro del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contenedor flexible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quedando el primer y último elemento pegados con los bordes del contenedor en el eje principal.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1" name="Google Shape;501;p60"/>
          <p:cNvSpPr txBox="1"/>
          <p:nvPr/>
        </p:nvSpPr>
        <p:spPr>
          <a:xfrm>
            <a:off x="1701750" y="2212925"/>
            <a:ext cx="5733900" cy="136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space-between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02" name="Google Shape;502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1675" y="3720750"/>
            <a:ext cx="57340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1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SPACE-AROUND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9" name="Google Shape;509;p61"/>
          <p:cNvSpPr txBox="1"/>
          <p:nvPr/>
        </p:nvSpPr>
        <p:spPr>
          <a:xfrm>
            <a:off x="810600" y="995825"/>
            <a:ext cx="75354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Muestra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 el mismo espacio de separación entre sí. 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El espaciado entre los bordes lo toman del contenedor padre.</a:t>
            </a:r>
            <a:endParaRPr b="0" i="0" sz="1800" u="none" cap="none" strike="noStrike">
              <a:solidFill>
                <a:srgbClr val="000000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0" name="Google Shape;510;p61"/>
          <p:cNvSpPr txBox="1"/>
          <p:nvPr/>
        </p:nvSpPr>
        <p:spPr>
          <a:xfrm>
            <a:off x="1701750" y="1891050"/>
            <a:ext cx="5733900" cy="136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space-around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11" name="Google Shape;51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1671" y="3449563"/>
            <a:ext cx="57340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2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SPACE-EVENLY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8" name="Google Shape;518;p62"/>
          <p:cNvSpPr txBox="1"/>
          <p:nvPr/>
        </p:nvSpPr>
        <p:spPr>
          <a:xfrm>
            <a:off x="801000" y="1006025"/>
            <a:ext cx="75354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Hace que el espacio entre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sea igual. </a:t>
            </a:r>
            <a:r>
              <a:rPr b="1" i="0" lang="es" sz="18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es lo mismo que space-around. </a:t>
            </a:r>
            <a:br>
              <a:rPr b="0" i="0" lang="es" sz="18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9" name="Google Shape;519;p62"/>
          <p:cNvSpPr txBox="1"/>
          <p:nvPr/>
        </p:nvSpPr>
        <p:spPr>
          <a:xfrm>
            <a:off x="1701750" y="1891050"/>
            <a:ext cx="5733900" cy="1361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space-evenly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20" name="Google Shape;52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0550" y="3390150"/>
            <a:ext cx="5862875" cy="10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483500" y="11615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3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Box model:</a:t>
            </a:r>
            <a:r>
              <a:rPr b="1" i="0" lang="es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s" sz="1300">
                <a:latin typeface="Helvetica Neue Light"/>
                <a:ea typeface="Helvetica Neue Light"/>
                <a:cs typeface="Helvetica Neue Light"/>
                <a:sym typeface="Helvetica Neue Light"/>
              </a:rPr>
              <a:t>el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concepto de que “todo es una caja”, da lugar a algo llamado en web como box model. Sin importar si son de línea o de bloque (pero tienen su incidencia en lo que sean), todas las etiquetas tienen propiedades en común.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Width: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la propiedad CSS que controla la anchura de la caja de los elementos.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Height: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la propiedad CSS que controla la altura de la caja de los elementos.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Overflow:</a:t>
            </a:r>
            <a:r>
              <a:rPr b="1" i="0" lang="es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una propiedad que tiene 4 valores posibles. Ellos son: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visible, hidden, scroll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auto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196487" y="12907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GLOSARIO: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2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</a:t>
            </a:r>
            <a:r>
              <a:rPr i="1" lang="es" sz="2000">
                <a:latin typeface="Anton"/>
                <a:ea typeface="Anton"/>
                <a:cs typeface="Anton"/>
                <a:sym typeface="Anton"/>
              </a:rPr>
              <a:t>4</a:t>
            </a:r>
            <a:endParaRPr b="0" i="1" sz="2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4826900" y="11615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Espacio exterior</a:t>
            </a:r>
            <a:endParaRPr b="1" sz="1300">
              <a:highlight>
                <a:srgbClr val="A6FFCA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Margin (márgenes):</a:t>
            </a:r>
            <a:r>
              <a:rPr b="1" i="0" lang="es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propiedades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margin-top, margin-right, margin-bottom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margin-left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se utilizan para definir los márgenes de cada uno de los lados del elemento por separado.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Espacio exterior</a:t>
            </a:r>
            <a:endParaRPr b="1" sz="1300">
              <a:highlight>
                <a:srgbClr val="A6FFCA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Padding (relleno)</a:t>
            </a:r>
            <a:r>
              <a:rPr b="1" i="0" lang="es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propiedades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padding-top, padding-right, padding-bottom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padding-left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se utilizan para definir los espacios internos de cada uno de los lados del elemento, por separado.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Border:</a:t>
            </a:r>
            <a:r>
              <a:rPr b="1" i="0" lang="es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las propiedades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border-top, border-right, border-bottom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y </a:t>
            </a:r>
            <a:r>
              <a:rPr b="0" i="1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border-left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, se utilizan para definir los bordes de cada lado del elemento por separado.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3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t/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27" name="Google Shape;52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100" y="254275"/>
            <a:ext cx="8459199" cy="3962701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3"/>
          <p:cNvSpPr txBox="1"/>
          <p:nvPr/>
        </p:nvSpPr>
        <p:spPr>
          <a:xfrm>
            <a:off x="2984922" y="3908103"/>
            <a:ext cx="54627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3"/>
          <p:cNvSpPr/>
          <p:nvPr/>
        </p:nvSpPr>
        <p:spPr>
          <a:xfrm>
            <a:off x="5891987" y="2638925"/>
            <a:ext cx="412800" cy="28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63"/>
          <p:cNvSpPr txBox="1"/>
          <p:nvPr/>
        </p:nvSpPr>
        <p:spPr>
          <a:xfrm>
            <a:off x="492175" y="4439400"/>
            <a:ext cx="7535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Justify-content resumen</a:t>
            </a:r>
            <a:br>
              <a:rPr b="0" i="0" lang="es" sz="18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FFCA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4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37" name="Google Shape;537;p64"/>
          <p:cNvSpPr/>
          <p:nvPr/>
        </p:nvSpPr>
        <p:spPr>
          <a:xfrm>
            <a:off x="5891987" y="2638925"/>
            <a:ext cx="412800" cy="28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4"/>
          <p:cNvSpPr txBox="1"/>
          <p:nvPr/>
        </p:nvSpPr>
        <p:spPr>
          <a:xfrm>
            <a:off x="730800" y="857525"/>
            <a:ext cx="7682400" cy="13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24292E"/>
              </a:solidFill>
              <a:highlight>
                <a:srgbClr val="FFFFFF"/>
              </a:highlight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2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Los siguientes </a:t>
            </a:r>
            <a:r>
              <a:rPr b="1" i="0" lang="es" sz="2200" u="none" cap="none" strike="noStrike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ejemplos</a:t>
            </a:r>
            <a:r>
              <a:rPr b="0" i="0" lang="es" sz="22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parten de la base del contenedor en “column”, con altura definida:</a:t>
            </a:r>
            <a:endParaRPr b="0" i="0" sz="22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9" name="Google Shape;539;p64"/>
          <p:cNvSpPr txBox="1"/>
          <p:nvPr/>
        </p:nvSpPr>
        <p:spPr>
          <a:xfrm>
            <a:off x="1513800" y="2571750"/>
            <a:ext cx="61164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0" name="Google Shape;540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5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FLEX-START</a:t>
            </a:r>
            <a:endParaRPr b="0" i="1" sz="4000" u="none" cap="none" strike="noStrike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7" name="Google Shape;547;p65"/>
          <p:cNvSpPr txBox="1"/>
          <p:nvPr/>
        </p:nvSpPr>
        <p:spPr>
          <a:xfrm>
            <a:off x="1335650" y="1205225"/>
            <a:ext cx="34248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flex-start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8" name="Google Shape;54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2713" y="1155213"/>
            <a:ext cx="2469255" cy="33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6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FLEX-END</a:t>
            </a:r>
            <a:endParaRPr b="0" i="1" sz="4000" u="none" cap="none" strike="noStrike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6" name="Google Shape;556;p66"/>
          <p:cNvSpPr txBox="1"/>
          <p:nvPr/>
        </p:nvSpPr>
        <p:spPr>
          <a:xfrm>
            <a:off x="1335650" y="1280150"/>
            <a:ext cx="34248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flex-end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57" name="Google Shape;55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9875" y="1230150"/>
            <a:ext cx="2551550" cy="3395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7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CENTER</a:t>
            </a:r>
            <a:endParaRPr b="0" i="1" sz="4000" u="none" cap="none" strike="noStrike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5" name="Google Shape;565;p67"/>
          <p:cNvSpPr txBox="1"/>
          <p:nvPr/>
        </p:nvSpPr>
        <p:spPr>
          <a:xfrm>
            <a:off x="1265475" y="1164400"/>
            <a:ext cx="3412800" cy="334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66" name="Google Shape;56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0750" y="1140038"/>
            <a:ext cx="2541274" cy="33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68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chemeClr val="dk1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SPACE-BETWEEN</a:t>
            </a:r>
            <a:endParaRPr b="0" i="1" sz="4000" u="none" cap="none" strike="noStrike">
              <a:solidFill>
                <a:schemeClr val="dk1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74" name="Google Shape;574;p68"/>
          <p:cNvSpPr txBox="1"/>
          <p:nvPr/>
        </p:nvSpPr>
        <p:spPr>
          <a:xfrm>
            <a:off x="1405925" y="1041950"/>
            <a:ext cx="35172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space-between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75" name="Google Shape;57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425" y="1041950"/>
            <a:ext cx="2546419" cy="339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69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SPACE-AROUND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3" name="Google Shape;583;p69"/>
          <p:cNvSpPr txBox="1"/>
          <p:nvPr/>
        </p:nvSpPr>
        <p:spPr>
          <a:xfrm>
            <a:off x="1411850" y="1164400"/>
            <a:ext cx="34248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space-around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84" name="Google Shape;584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2350" y="1164400"/>
            <a:ext cx="2548999" cy="33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70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JUSTIFY-CONTENT: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SPACE-EVENLY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2" name="Google Shape;592;p70"/>
          <p:cNvSpPr txBox="1"/>
          <p:nvPr/>
        </p:nvSpPr>
        <p:spPr>
          <a:xfrm>
            <a:off x="1411850" y="1542000"/>
            <a:ext cx="3424800" cy="3295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 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column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justify-content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space-evenly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height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300px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93" name="Google Shape;593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9050" y="1509113"/>
            <a:ext cx="2533441" cy="339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0850" y="93625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FFCA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71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1" name="Google Shape;601;p71"/>
          <p:cNvSpPr txBox="1"/>
          <p:nvPr/>
        </p:nvSpPr>
        <p:spPr>
          <a:xfrm>
            <a:off x="1265475" y="1535375"/>
            <a:ext cx="3312000" cy="31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 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Alinear los elementos verticales de forma horizontal. 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1" lang="es" sz="14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(flex-direction: column)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Alinear los elementos horizontales de forma vertical.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0" i="1" lang="es" sz="1400" u="none" cap="none" strike="noStrike">
                <a:solidFill>
                  <a:srgbClr val="24292E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(flex-direction: row)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02" name="Google Shape;602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7450" y="1106725"/>
            <a:ext cx="2826776" cy="195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7450" y="3015850"/>
            <a:ext cx="2826766" cy="18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2"/>
          <p:cNvSpPr txBox="1"/>
          <p:nvPr/>
        </p:nvSpPr>
        <p:spPr>
          <a:xfrm>
            <a:off x="1005900" y="254275"/>
            <a:ext cx="71256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STRETCH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10" name="Google Shape;610;p72"/>
          <p:cNvSpPr txBox="1"/>
          <p:nvPr/>
        </p:nvSpPr>
        <p:spPr>
          <a:xfrm>
            <a:off x="2029975" y="2068625"/>
            <a:ext cx="5290800" cy="125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3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3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3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3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3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stretch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3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1" name="Google Shape;611;p72"/>
          <p:cNvSpPr txBox="1"/>
          <p:nvPr/>
        </p:nvSpPr>
        <p:spPr>
          <a:xfrm>
            <a:off x="756675" y="1107425"/>
            <a:ext cx="74952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Tratará de llenar toda la altura (o anchura) del contenedor, siempre y cuando los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hijos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no tengan propiedades de dimensión definidas.</a:t>
            </a: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12" name="Google Shape;612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0007" y="3432586"/>
            <a:ext cx="5290752" cy="1349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483500" y="11615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Display: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se encarga de definir cómo se ve un elemento HTML.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Inline-block: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esta propiedad permite tomar lo mejor de ambos grupos. Brinda la posibilidad </a:t>
            </a:r>
            <a:r>
              <a:rPr lang="es" sz="1300">
                <a:latin typeface="Helvetica Neue Light"/>
                <a:ea typeface="Helvetica Neue Light"/>
                <a:cs typeface="Helvetica Neue Light"/>
                <a:sym typeface="Helvetica Neue Light"/>
              </a:rPr>
              <a:t>de 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tener “padding” y “margin” hacia arriba y abajo.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Float: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la flotación consiste en mover un elemento hacia la derecha o izquierda de su línea, y todo lo que viene después se acomodará en el “hueco” que queda vacío.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" name="Google Shape;94;p19"/>
          <p:cNvSpPr txBox="1"/>
          <p:nvPr/>
        </p:nvSpPr>
        <p:spPr>
          <a:xfrm>
            <a:off x="196487" y="12907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45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GLOSARIO:</a:t>
            </a:r>
            <a:endParaRPr b="0" i="1" sz="45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2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Clase </a:t>
            </a:r>
            <a:r>
              <a:rPr i="1" lang="es" sz="2000">
                <a:latin typeface="Anton"/>
                <a:ea typeface="Anton"/>
                <a:cs typeface="Anton"/>
                <a:sym typeface="Anton"/>
              </a:rPr>
              <a:t>4</a:t>
            </a:r>
            <a:endParaRPr b="0" i="1" sz="2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4826900" y="1296075"/>
            <a:ext cx="3924900" cy="3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Clear: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esta propiedad permite modificar el comportamiento por defecto del posicionamiento flotante, para forzar a un elemento a mostrarse debajo de cualquier caja flotante.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Position: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una propiedad CSS pensada para ubicar un elemento, con una libertad muy flexible.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highlight>
                  <a:srgbClr val="A6FFCA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Propiedad z-index:</a:t>
            </a:r>
            <a:r>
              <a:rPr b="0" i="0" lang="es" sz="1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entra en juego cuando dos elementos que tienen position se superponen. Acepta como valor un número (sin ninguna unidad, ni px, ni cm, ni nada); a valor más alto, se mostrará por encima de los demás elementos. </a:t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3"/>
          <p:cNvSpPr txBox="1"/>
          <p:nvPr/>
        </p:nvSpPr>
        <p:spPr>
          <a:xfrm>
            <a:off x="1009200" y="3304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FLEX-START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19" name="Google Shape;619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0525" y="2885850"/>
            <a:ext cx="6225001" cy="16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3"/>
          <p:cNvSpPr txBox="1"/>
          <p:nvPr/>
        </p:nvSpPr>
        <p:spPr>
          <a:xfrm>
            <a:off x="1190525" y="1395850"/>
            <a:ext cx="6225000" cy="136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flex-start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4"/>
          <p:cNvSpPr txBox="1"/>
          <p:nvPr/>
        </p:nvSpPr>
        <p:spPr>
          <a:xfrm>
            <a:off x="1005900" y="3304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FLEX-END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27" name="Google Shape;62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1525" y="2902375"/>
            <a:ext cx="573405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74"/>
          <p:cNvSpPr txBox="1"/>
          <p:nvPr/>
        </p:nvSpPr>
        <p:spPr>
          <a:xfrm>
            <a:off x="1571450" y="1280425"/>
            <a:ext cx="5734200" cy="136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flex-end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75"/>
          <p:cNvSpPr txBox="1"/>
          <p:nvPr/>
        </p:nvSpPr>
        <p:spPr>
          <a:xfrm>
            <a:off x="1005900" y="3304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CENTER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35" name="Google Shape;635;p75"/>
          <p:cNvSpPr txBox="1"/>
          <p:nvPr/>
        </p:nvSpPr>
        <p:spPr>
          <a:xfrm>
            <a:off x="1571525" y="1370600"/>
            <a:ext cx="5734200" cy="136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6" name="Google Shape;63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1600" y="2935600"/>
            <a:ext cx="573405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76"/>
          <p:cNvSpPr txBox="1"/>
          <p:nvPr/>
        </p:nvSpPr>
        <p:spPr>
          <a:xfrm>
            <a:off x="1005900" y="330475"/>
            <a:ext cx="71256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BASELINE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43" name="Google Shape;643;p76"/>
          <p:cNvSpPr txBox="1"/>
          <p:nvPr/>
        </p:nvSpPr>
        <p:spPr>
          <a:xfrm>
            <a:off x="1571525" y="1401175"/>
            <a:ext cx="5734200" cy="136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b="0" i="0" lang="es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align-items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baseline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predeterminado */</a:t>
            </a:r>
            <a:endParaRPr b="0" i="0" sz="14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44" name="Google Shape;644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1600" y="2935600"/>
            <a:ext cx="573405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7"/>
          <p:cNvSpPr txBox="1"/>
          <p:nvPr/>
        </p:nvSpPr>
        <p:spPr>
          <a:xfrm>
            <a:off x="734775" y="1501050"/>
            <a:ext cx="3477900" cy="1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ALIGN-ITEMS 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RESUMEN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51" name="Google Shape;65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3325" y="0"/>
            <a:ext cx="40606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FFCA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78"/>
          <p:cNvSpPr txBox="1"/>
          <p:nvPr/>
        </p:nvSpPr>
        <p:spPr>
          <a:xfrm>
            <a:off x="695450" y="1089525"/>
            <a:ext cx="7862700" cy="18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propiedad sólo tiene efecto cuando el contenedor flexible tiene varias líneas de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 items (hijos)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Si se colocan en una sola línea, esta propiedad no tiene ningún efecto sobre el diseño.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👉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poder aplicarlo se necesita tener el atributo </a:t>
            </a:r>
            <a:r>
              <a:rPr b="0" i="1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flex-wrap,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que permita verificar los ejes horizontales.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8" name="Google Shape;658;p78"/>
          <p:cNvSpPr txBox="1"/>
          <p:nvPr/>
        </p:nvSpPr>
        <p:spPr>
          <a:xfrm>
            <a:off x="1064000" y="3304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59" name="Google Shape;659;p78"/>
          <p:cNvSpPr txBox="1"/>
          <p:nvPr/>
        </p:nvSpPr>
        <p:spPr>
          <a:xfrm>
            <a:off x="1513800" y="3321325"/>
            <a:ext cx="6116400" cy="1338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.padre-flex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display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wrap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flex-direction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align-content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b="0" i="0" lang="es" sz="1400" u="none" cap="none" strike="noStrike">
                <a:solidFill>
                  <a:srgbClr val="0451A5"/>
                </a:solidFill>
                <a:latin typeface="Consolas"/>
                <a:ea typeface="Consolas"/>
                <a:cs typeface="Consolas"/>
                <a:sym typeface="Consolas"/>
              </a:rPr>
              <a:t>stretch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i="0" lang="es" sz="1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 predeterminada */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79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STRETCH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66" name="Google Shape;666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0800" y="1409361"/>
            <a:ext cx="5315806" cy="339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80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FLEX-START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73" name="Google Shape;673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2526" y="1264248"/>
            <a:ext cx="5552332" cy="3395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81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FLEX-END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80" name="Google Shape;680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0788" y="1264240"/>
            <a:ext cx="5400374" cy="3395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2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CENTER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87" name="Google Shape;687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2825" y="1443315"/>
            <a:ext cx="5527851" cy="339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83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SPACE-BETWEEN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94" name="Google Shape;694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9188" y="1264240"/>
            <a:ext cx="5585619" cy="3395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84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SPACE-AROUND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01" name="Google Shape;701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7250" y="1264228"/>
            <a:ext cx="5602912" cy="3395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85"/>
          <p:cNvSpPr txBox="1"/>
          <p:nvPr/>
        </p:nvSpPr>
        <p:spPr>
          <a:xfrm>
            <a:off x="1005900" y="330475"/>
            <a:ext cx="71256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ALIGN-CONTENT: </a:t>
            </a:r>
            <a:r>
              <a:rPr b="0" i="1" lang="es" sz="4000" u="none" cap="none" strike="noStrike">
                <a:solidFill>
                  <a:srgbClr val="000000"/>
                </a:solidFill>
                <a:highlight>
                  <a:srgbClr val="A6FFCA"/>
                </a:highlight>
                <a:latin typeface="Anton"/>
                <a:ea typeface="Anton"/>
                <a:cs typeface="Anton"/>
                <a:sym typeface="Anton"/>
              </a:rPr>
              <a:t>SPACE-EVENLY</a:t>
            </a:r>
            <a:endParaRPr b="0" i="1" sz="4000" u="none" cap="none" strike="noStrike">
              <a:solidFill>
                <a:srgbClr val="000000"/>
              </a:solidFill>
              <a:highlight>
                <a:srgbClr val="A6FFCA"/>
              </a:highlight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08" name="Google Shape;708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7250" y="1264240"/>
            <a:ext cx="5602912" cy="3395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6"/>
          <p:cNvSpPr txBox="1"/>
          <p:nvPr/>
        </p:nvSpPr>
        <p:spPr>
          <a:xfrm>
            <a:off x="1009200" y="374700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PROPIEDADES PARA LOS FLEX ITEMS (HIJOS)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15" name="Google Shape;715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4975" y="1941365"/>
            <a:ext cx="573405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87"/>
          <p:cNvSpPr txBox="1"/>
          <p:nvPr/>
        </p:nvSpPr>
        <p:spPr>
          <a:xfrm>
            <a:off x="1009200" y="334575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ORDER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22" name="Google Shape;722;p87"/>
          <p:cNvSpPr txBox="1"/>
          <p:nvPr/>
        </p:nvSpPr>
        <p:spPr>
          <a:xfrm>
            <a:off x="1421525" y="2205100"/>
            <a:ext cx="6116400" cy="1011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.hijo-flex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s" sz="1400" u="none" cap="none" strike="no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order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s" sz="1400" u="none" cap="none" strike="noStrike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6FA8D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23" name="Google Shape;723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1526" y="3335150"/>
            <a:ext cx="6116400" cy="1304517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7"/>
          <p:cNvSpPr txBox="1"/>
          <p:nvPr/>
        </p:nvSpPr>
        <p:spPr>
          <a:xfrm>
            <a:off x="1421525" y="1032375"/>
            <a:ext cx="61164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 propiedad permite </a:t>
            </a:r>
            <a:r>
              <a:rPr b="0" i="0" lang="es" sz="1800" u="none" cap="none" strike="noStrike">
                <a:solidFill>
                  <a:srgbClr val="24292E"/>
                </a:solidFill>
                <a:highlight>
                  <a:srgbClr val="A6FFCA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modificar el orden de aparición</a:t>
            </a:r>
            <a:r>
              <a:rPr b="0" i="0" lang="es" sz="1800" u="none" cap="none" strike="noStrike">
                <a:solidFill>
                  <a:srgbClr val="24292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 un elemento. Recibe como valor numeros enteros.</a:t>
            </a:r>
            <a:endParaRPr b="0" i="0" sz="1800" u="none" cap="none" strike="noStrike">
              <a:solidFill>
                <a:srgbClr val="24292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8"/>
          <p:cNvSpPr txBox="1"/>
          <p:nvPr/>
        </p:nvSpPr>
        <p:spPr>
          <a:xfrm>
            <a:off x="1009200" y="375400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PÁGINA CON FLEXBOX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31" name="Google Shape;731;p88"/>
          <p:cNvSpPr txBox="1"/>
          <p:nvPr/>
        </p:nvSpPr>
        <p:spPr>
          <a:xfrm>
            <a:off x="874375" y="1932388"/>
            <a:ext cx="3886800" cy="1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 lo aprendido en esta clase, podríamos hacer una estructura de página con la siguiente estructura, mediante flexbox:</a:t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br>
              <a:rPr b="0" i="0" lang="es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endParaRPr b="0" i="0" sz="2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2" name="Google Shape;732;p88"/>
          <p:cNvSpPr/>
          <p:nvPr/>
        </p:nvSpPr>
        <p:spPr>
          <a:xfrm>
            <a:off x="4761175" y="1745325"/>
            <a:ext cx="3729300" cy="567600"/>
          </a:xfrm>
          <a:prstGeom prst="rect">
            <a:avLst/>
          </a:prstGeom>
          <a:solidFill>
            <a:srgbClr val="3DFF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Header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3" name="Google Shape;733;p88"/>
          <p:cNvSpPr/>
          <p:nvPr/>
        </p:nvSpPr>
        <p:spPr>
          <a:xfrm>
            <a:off x="4761175" y="2366875"/>
            <a:ext cx="846900" cy="1666500"/>
          </a:xfrm>
          <a:prstGeom prst="rect">
            <a:avLst/>
          </a:prstGeom>
          <a:solidFill>
            <a:srgbClr val="FF00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Nav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4" name="Google Shape;734;p88"/>
          <p:cNvSpPr/>
          <p:nvPr/>
        </p:nvSpPr>
        <p:spPr>
          <a:xfrm>
            <a:off x="5637525" y="2366875"/>
            <a:ext cx="846900" cy="1666500"/>
          </a:xfrm>
          <a:prstGeom prst="rect">
            <a:avLst/>
          </a:prstGeom>
          <a:solidFill>
            <a:srgbClr val="E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Aside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35" name="Google Shape;735;p88"/>
          <p:cNvSpPr/>
          <p:nvPr/>
        </p:nvSpPr>
        <p:spPr>
          <a:xfrm>
            <a:off x="6513875" y="2366875"/>
            <a:ext cx="1976700" cy="1666500"/>
          </a:xfrm>
          <a:prstGeom prst="rect">
            <a:avLst/>
          </a:prstGeom>
          <a:solidFill>
            <a:srgbClr val="9CDC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Article</a:t>
            </a:r>
            <a:endParaRPr b="0" i="0" sz="1400" u="none" cap="none" strike="noStrike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36" name="Google Shape;736;p88"/>
          <p:cNvSpPr/>
          <p:nvPr/>
        </p:nvSpPr>
        <p:spPr>
          <a:xfrm>
            <a:off x="4761175" y="4087325"/>
            <a:ext cx="3729300" cy="270300"/>
          </a:xfrm>
          <a:prstGeom prst="rect">
            <a:avLst/>
          </a:prstGeom>
          <a:solidFill>
            <a:srgbClr val="3DFF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Footer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7" name="Google Shape;737;p88"/>
          <p:cNvSpPr txBox="1"/>
          <p:nvPr/>
        </p:nvSpPr>
        <p:spPr>
          <a:xfrm>
            <a:off x="2027900" y="3393925"/>
            <a:ext cx="1186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👍</a:t>
            </a:r>
            <a:endParaRPr sz="40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9"/>
          <p:cNvSpPr txBox="1"/>
          <p:nvPr/>
        </p:nvSpPr>
        <p:spPr>
          <a:xfrm>
            <a:off x="3169638" y="1017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40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i="1" sz="40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43" name="Google Shape;743;p89"/>
          <p:cNvSpPr txBox="1"/>
          <p:nvPr/>
        </p:nvSpPr>
        <p:spPr>
          <a:xfrm>
            <a:off x="1323450" y="2063850"/>
            <a:ext cx="649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#CoderTip: Ingresa al </a:t>
            </a:r>
            <a:r>
              <a:rPr lang="es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siguiente link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revisa el material interactivo que preparamos sobre </a:t>
            </a:r>
            <a:r>
              <a:rPr b="1" lang="es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Preguntas Frecuentes, </a:t>
            </a:r>
            <a:r>
              <a:rPr lang="es" sz="1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estamos seguros de que allí encontrarás algunas respuestas.</a:t>
            </a:r>
            <a:endParaRPr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4" name="Google Shape;744;p89"/>
          <p:cNvSpPr txBox="1"/>
          <p:nvPr/>
        </p:nvSpPr>
        <p:spPr>
          <a:xfrm>
            <a:off x="4077600" y="3145300"/>
            <a:ext cx="98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/>
              <a:t>📝</a:t>
            </a:r>
            <a:endParaRPr sz="6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90"/>
          <p:cNvSpPr txBox="1"/>
          <p:nvPr/>
        </p:nvSpPr>
        <p:spPr>
          <a:xfrm>
            <a:off x="1828950" y="2077200"/>
            <a:ext cx="548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1"/>
          <p:cNvSpPr txBox="1"/>
          <p:nvPr/>
        </p:nvSpPr>
        <p:spPr>
          <a:xfrm>
            <a:off x="2597925" y="334550"/>
            <a:ext cx="7125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PÁGINA CON FLEXBOX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aphicFrame>
        <p:nvGraphicFramePr>
          <p:cNvPr id="758" name="Google Shape;758;p91"/>
          <p:cNvGraphicFramePr/>
          <p:nvPr/>
        </p:nvGraphicFramePr>
        <p:xfrm>
          <a:off x="5560763" y="1099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{1F3345B9-2226-451B-950C-3D3093D64A1C}</a:tableStyleId>
              </a:tblPr>
              <a:tblGrid>
                <a:gridCol w="2777600"/>
              </a:tblGrid>
              <a:tr h="2404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&gt;Header&lt;/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id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</a:t>
                      </a:r>
                      <a:r>
                        <a:rPr lang="es" sz="1300" u="none" cap="none" strike="noStrike">
                          <a:solidFill>
                            <a:srgbClr val="93C47D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"main"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&gt;Nav&lt;/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aside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&gt;Aside&lt;/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aside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article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&gt;Article   </a:t>
                      </a:r>
                      <a:b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article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footer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&gt;Footer&lt;/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footer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&gt;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rgbClr val="666666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0C343D"/>
                    </a:solidFill>
                  </a:tcPr>
                </a:tc>
              </a:tr>
            </a:tbl>
          </a:graphicData>
        </a:graphic>
      </p:graphicFrame>
      <p:sp>
        <p:nvSpPr>
          <p:cNvPr id="759" name="Google Shape;759;p91"/>
          <p:cNvSpPr txBox="1"/>
          <p:nvPr/>
        </p:nvSpPr>
        <p:spPr>
          <a:xfrm>
            <a:off x="4863850" y="1099025"/>
            <a:ext cx="817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0" name="Google Shape;760;p91"/>
          <p:cNvSpPr txBox="1"/>
          <p:nvPr/>
        </p:nvSpPr>
        <p:spPr>
          <a:xfrm>
            <a:off x="306750" y="1099025"/>
            <a:ext cx="5160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761" name="Google Shape;761;p91"/>
          <p:cNvGraphicFramePr/>
          <p:nvPr/>
        </p:nvGraphicFramePr>
        <p:xfrm>
          <a:off x="1157175" y="10990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{1F3345B9-2226-451B-950C-3D3093D64A1C}</a:tableStyleId>
              </a:tblPr>
              <a:tblGrid>
                <a:gridCol w="3372250"/>
              </a:tblGrid>
              <a:tr h="3773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body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display: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flex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height: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600px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flex-direction: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column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padding: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1em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93C47D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#main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display: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flex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flex: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article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aside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background-color: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pink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footer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background-color: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grey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margin: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1px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article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nav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aside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header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s" sz="1300" u="none" cap="none" strike="noStrike">
                          <a:solidFill>
                            <a:srgbClr val="E06666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footer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flex:1;</a:t>
                      </a:r>
                      <a:b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padding: 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1re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m;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margin:</a:t>
                      </a:r>
                      <a:r>
                        <a:rPr lang="es" sz="1300" u="none" cap="none" strike="noStrike">
                          <a:solidFill>
                            <a:srgbClr val="FF99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1px</a:t>
                      </a:r>
                      <a:r>
                        <a:rPr lang="es" sz="1300" u="none" cap="none" strike="noStrike">
                          <a:solidFill>
                            <a:srgbClr val="D9D9D9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;}</a:t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rgbClr val="D9D9D9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0C343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6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92"/>
          <p:cNvSpPr txBox="1"/>
          <p:nvPr/>
        </p:nvSpPr>
        <p:spPr>
          <a:xfrm>
            <a:off x="218425" y="2077200"/>
            <a:ext cx="8707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PRIMERA ENTREGA DEL PROYECTO FINAL 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68" name="Google Shape;768;p92"/>
          <p:cNvSpPr txBox="1"/>
          <p:nvPr/>
        </p:nvSpPr>
        <p:spPr>
          <a:xfrm>
            <a:off x="938125" y="3076800"/>
            <a:ext cx="7267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69" name="Google Shape;769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708250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ctrTitle"/>
          </p:nvPr>
        </p:nvSpPr>
        <p:spPr>
          <a:xfrm>
            <a:off x="176575" y="36923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s" sz="2000">
                <a:latin typeface="Anton"/>
                <a:ea typeface="Anton"/>
                <a:cs typeface="Anton"/>
                <a:sym typeface="Anton"/>
              </a:rPr>
              <a:t>MAPA DE CONCEPTOS CLASE 5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/>
          <p:nvPr/>
        </p:nvSpPr>
        <p:spPr>
          <a:xfrm>
            <a:off x="618500" y="11529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Flexbox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21"/>
          <p:cNvSpPr/>
          <p:nvPr/>
        </p:nvSpPr>
        <p:spPr>
          <a:xfrm>
            <a:off x="3029608" y="1275459"/>
            <a:ext cx="1373100" cy="298800"/>
          </a:xfrm>
          <a:prstGeom prst="rect">
            <a:avLst/>
          </a:prstGeom>
          <a:solidFill>
            <a:srgbClr val="A6FFCA"/>
          </a:solidFill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3007200" y="2058049"/>
            <a:ext cx="1373100" cy="389400"/>
          </a:xfrm>
          <a:prstGeom prst="rect">
            <a:avLst/>
          </a:prstGeom>
          <a:solidFill>
            <a:srgbClr val="A6FFCA"/>
          </a:solidFill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Propiedades de padres e hijos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Google Shape;113;p21"/>
          <p:cNvSpPr/>
          <p:nvPr/>
        </p:nvSpPr>
        <p:spPr>
          <a:xfrm>
            <a:off x="5338508" y="1274546"/>
            <a:ext cx="1373100" cy="298800"/>
          </a:xfrm>
          <a:prstGeom prst="rect">
            <a:avLst/>
          </a:prstGeom>
          <a:solidFill>
            <a:srgbClr val="A6FFCA"/>
          </a:solidFill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Beneficios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5316108" y="1665916"/>
            <a:ext cx="1373100" cy="298800"/>
          </a:xfrm>
          <a:prstGeom prst="rect">
            <a:avLst/>
          </a:prstGeom>
          <a:solidFill>
            <a:srgbClr val="A6FFCA"/>
          </a:solidFill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100" u="none" cap="none" strike="noStrike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 de historia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15" name="Google Shape;115;p21"/>
          <p:cNvCxnSpPr/>
          <p:nvPr/>
        </p:nvCxnSpPr>
        <p:spPr>
          <a:xfrm>
            <a:off x="2071400" y="1432338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EF89D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6" name="Google Shape;116;p21"/>
          <p:cNvCxnSpPr/>
          <p:nvPr/>
        </p:nvCxnSpPr>
        <p:spPr>
          <a:xfrm>
            <a:off x="2167489" y="1432343"/>
            <a:ext cx="839700" cy="827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F89D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17" name="Google Shape;117;p21"/>
          <p:cNvCxnSpPr/>
          <p:nvPr/>
        </p:nvCxnSpPr>
        <p:spPr>
          <a:xfrm>
            <a:off x="4402700" y="1431425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EF89D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8" name="Google Shape;118;p21"/>
          <p:cNvCxnSpPr/>
          <p:nvPr/>
        </p:nvCxnSpPr>
        <p:spPr>
          <a:xfrm>
            <a:off x="4488714" y="1424005"/>
            <a:ext cx="849600" cy="389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EF89D2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6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5" name="Google Shape;775;p93"/>
          <p:cNvGraphicFramePr/>
          <p:nvPr/>
        </p:nvGraphicFramePr>
        <p:xfrm>
          <a:off x="153254" y="308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{78439D0C-ECE0-47BB-A552-6DDE3A530903}</a:tableStyleId>
              </a:tblPr>
              <a:tblGrid>
                <a:gridCol w="6768100"/>
                <a:gridCol w="2069375"/>
              </a:tblGrid>
              <a:tr h="5455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i="1" lang="es" sz="22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PRIMERA ENTREGA DEL PROYECTO FINAL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</a:tr>
              <a:tr h="860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clarar tipo de archivo en que se espera el desafío. Debe tener el nombre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ctivar comentarios en el archivo.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604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s" sz="1700" u="none" cap="none" strike="noStrike"/>
                        <a:t>&gt;&gt;</a:t>
                      </a: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Objetivos Generales: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AutoNum type="arabicPeriod"/>
                      </a:pP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Deberás hacer entrega de tu proyecto donde aparezca: WIREFRA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ME/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PROTOTIPO (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highlight>
                            <a:srgbClr val="FCB6E8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wireframe de todas tus páginas para vista mobile + desktop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) + HTML (uso de etiquetas contenedoras + etiquetas multimedia + etiquetas de texto) + CSS (con modificadores de texto, colores, listas y box modeling</a:t>
                      </a:r>
                      <a:r>
                        <a:rPr b="1" lang="es" sz="1600">
                          <a:solidFill>
                            <a:schemeClr val="dk1"/>
                          </a:solidFill>
                          <a:highlight>
                            <a:schemeClr val="accent6"/>
                          </a:highlight>
                        </a:rPr>
                        <a:t>*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).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700" u="none" cap="none" strike="noStrike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Objetivos Específicos:</a:t>
                      </a:r>
                      <a:endParaRPr b="1"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600"/>
                        <a:buAutoNum type="arabicPeriod"/>
                      </a:pPr>
                      <a:r>
                        <a:rPr b="1" lang="es" sz="1600" u="none" cap="none" strike="noStrike">
                          <a:solidFill>
                            <a:srgbClr val="12121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Prototipar la web</a:t>
                      </a:r>
                      <a:r>
                        <a:rPr lang="es" sz="1600" u="none" cap="none" strike="noStrike">
                          <a:solidFill>
                            <a:srgbClr val="12121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para tener una idea clara del resultado al que quiere llegar.</a:t>
                      </a:r>
                      <a:endParaRPr sz="1600" u="none" cap="none" strike="noStrike">
                        <a:solidFill>
                          <a:srgbClr val="12121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600"/>
                        <a:buAutoNum type="arabicPeriod"/>
                      </a:pPr>
                      <a:r>
                        <a:rPr b="1" lang="es" sz="1600" u="none" cap="none" strike="noStrike">
                          <a:solidFill>
                            <a:srgbClr val="12121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Maquetar la web:</a:t>
                      </a:r>
                      <a:r>
                        <a:rPr lang="es" sz="1600" u="none" cap="none" strike="noStrike">
                          <a:solidFill>
                            <a:srgbClr val="12121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El estudiante deberá utilizar los tags, en especial los semánticos, para desde el código describir la estructura de la web.</a:t>
                      </a:r>
                      <a:endParaRPr sz="1600" u="none" cap="none" strike="noStrike">
                        <a:solidFill>
                          <a:srgbClr val="12121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600"/>
                        <a:buAutoNum type="arabicPeriod"/>
                      </a:pPr>
                      <a:r>
                        <a:rPr b="1" lang="es" sz="1600" u="none" cap="none" strike="noStrike">
                          <a:solidFill>
                            <a:srgbClr val="12121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Crear un estilo inicial</a:t>
                      </a:r>
                      <a:r>
                        <a:rPr lang="es" sz="1600" u="none" cap="none" strike="noStrike">
                          <a:solidFill>
                            <a:srgbClr val="121212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: El estudiante deberá comenzar a darle estilo básico a su web definiendo colores. El documento debe estar linkeado en las páginas del proyecto.</a:t>
                      </a:r>
                      <a:endParaRPr sz="1700" u="none" cap="none" strike="noStrike">
                        <a:solidFill>
                          <a:srgbClr val="121212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776" name="Google Shape;776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75" y="867102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93"/>
          <p:cNvSpPr/>
          <p:nvPr/>
        </p:nvSpPr>
        <p:spPr>
          <a:xfrm>
            <a:off x="8511150" y="875625"/>
            <a:ext cx="243300" cy="2433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6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3" name="Google Shape;783;p94"/>
          <p:cNvGraphicFramePr/>
          <p:nvPr/>
        </p:nvGraphicFramePr>
        <p:xfrm>
          <a:off x="153254" y="1070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{78439D0C-ECE0-47BB-A552-6DDE3A530903}</a:tableStyleId>
              </a:tblPr>
              <a:tblGrid>
                <a:gridCol w="6768100"/>
                <a:gridCol w="2069375"/>
              </a:tblGrid>
              <a:tr h="6202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i="1" lang="es" sz="22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PRIMERA ENTREGA DEL PROYECTO FINAL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</a:tr>
              <a:tr h="97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aclarar tipo de archivo en que se espera el desafío. Debe tener el nombre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highlight>
                            <a:srgbClr val="A6FFCA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“Idea+Apellido”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. 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" sz="16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activar comentarios en el archivo.</a:t>
                      </a:r>
                      <a:endParaRPr sz="1600"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2423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s" sz="1600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 debe entregar: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Wireframe/prototi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po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completo.</a:t>
                      </a:r>
                      <a:endParaRPr sz="1600"/>
                    </a:p>
                    <a:p>
                      <a:pPr indent="-330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Estructura de la web en HTML: página principal (index.html)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+ 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cada una de las páginas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necesarias dependiendo de cada proyecto</a:t>
                      </a: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y los enlaces entre s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í.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30200" lvl="0" marL="45720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 Light"/>
                        <a:buChar char="-"/>
                      </a:pPr>
                      <a:r>
                        <a:rPr lang="es" sz="1600" u="none" cap="none" strike="noStrike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Estilo básico: a</a:t>
                      </a:r>
                      <a:r>
                        <a:rPr lang="es" sz="1600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ñadir estilo utilizando las propiedades y valores CSS vistos hasta el momento. </a:t>
                      </a:r>
                      <a:r>
                        <a:rPr lang="es" sz="1600">
                          <a:solidFill>
                            <a:schemeClr val="dk1"/>
                          </a:solidFill>
                          <a:highlight>
                            <a:srgbClr val="FCB6E8"/>
                          </a:highlight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Flexbox </a:t>
                      </a:r>
                      <a:r>
                        <a:rPr b="1" lang="es" sz="1600">
                          <a:solidFill>
                            <a:schemeClr val="dk1"/>
                          </a:solidFill>
                          <a:highlight>
                            <a:srgbClr val="FCB6E8"/>
                          </a:highlight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 debe incluirse en esta entrega.</a:t>
                      </a:r>
                      <a:endParaRPr sz="1600" u="none" cap="none" strike="noStrike">
                        <a:solidFill>
                          <a:schemeClr val="dk1"/>
                        </a:solidFill>
                        <a:highlight>
                          <a:srgbClr val="FCB6E8"/>
                        </a:highlight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784" name="Google Shape;784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75" y="943302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94"/>
          <p:cNvSpPr/>
          <p:nvPr/>
        </p:nvSpPr>
        <p:spPr>
          <a:xfrm>
            <a:off x="8511150" y="875625"/>
            <a:ext cx="243300" cy="2433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5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s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791" name="Google Shape;791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6"/>
          <p:cNvSpPr txBox="1"/>
          <p:nvPr/>
        </p:nvSpPr>
        <p:spPr>
          <a:xfrm>
            <a:off x="959875" y="2610600"/>
            <a:ext cx="722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¿QUIERES SABER MÁS? TE DEJAMOS MATERIAL AMPLIADO DE LA CLASE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97" name="Google Shape;79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8713" y="102577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7"/>
          <p:cNvSpPr txBox="1"/>
          <p:nvPr/>
        </p:nvSpPr>
        <p:spPr>
          <a:xfrm>
            <a:off x="2854525" y="1734438"/>
            <a:ext cx="57114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Arial"/>
              <a:buChar char="●"/>
            </a:pPr>
            <a:r>
              <a:rPr b="0" i="0" lang="es" sz="18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Imágenes de relleno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placekitten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Arial"/>
              <a:buChar char="●"/>
            </a:pPr>
            <a:r>
              <a:rPr b="0" i="0" lang="es" sz="18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Imágenes de relleno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placedog.net</a:t>
            </a:r>
            <a:endParaRPr b="1" i="1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DFFBC"/>
              </a:buClr>
              <a:buSzPts val="1800"/>
              <a:buFont typeface="Helvetica Neue"/>
              <a:buChar char="●"/>
            </a:pPr>
            <a:r>
              <a:rPr b="0" i="0" lang="es" sz="18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5"/>
              </a:rPr>
              <a:t>The CSS Box Model</a:t>
            </a: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| </a:t>
            </a:r>
            <a:r>
              <a:rPr b="1" i="1" lang="es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CSS-TRICKS</a:t>
            </a:r>
            <a:endParaRPr b="1" i="1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04" name="Google Shape;804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97"/>
          <p:cNvSpPr/>
          <p:nvPr/>
        </p:nvSpPr>
        <p:spPr>
          <a:xfrm>
            <a:off x="1568825" y="173445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7" name="Google Shape;807;p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31534" y="1997140"/>
            <a:ext cx="545131" cy="545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98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s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13" name="Google Shape;813;p98"/>
          <p:cNvSpPr txBox="1"/>
          <p:nvPr/>
        </p:nvSpPr>
        <p:spPr>
          <a:xfrm>
            <a:off x="1721400" y="2623175"/>
            <a:ext cx="5701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Cajas y sus propiedades.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Modelación de la página web.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Posiciones de un elemento.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-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9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s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819" name="Google Shape;819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0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25" name="Google Shape;82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/>
          <p:nvPr/>
        </p:nvSpPr>
        <p:spPr>
          <a:xfrm>
            <a:off x="3609600" y="1202750"/>
            <a:ext cx="2157900" cy="35175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5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7" name="Google Shape;127;p22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22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22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" name="Google Shape;130;p22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1" name="Google Shape;13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/>
          <p:nvPr/>
        </p:nvSpPr>
        <p:spPr>
          <a:xfrm>
            <a:off x="1208850" y="12398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2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4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5" name="Google Shape;135;p22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22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22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8" name="Google Shape;13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6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2" name="Google Shape;142;p22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22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" name="Google Shape;144;p22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22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6" name="Google Shape;14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1344025" y="1776338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Helvetica Neue"/>
                <a:ea typeface="Helvetica Neue"/>
                <a:cs typeface="Helvetica Neue"/>
                <a:sym typeface="Helvetica Neue"/>
              </a:rPr>
              <a:t>CSS + </a:t>
            </a:r>
            <a:r>
              <a:rPr b="1" i="0" lang="e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Box Modeling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1679800" y="2446263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4000" y="2465688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1709613" y="3458363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Incluir CSS en nuestro Proyecto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97988" y="3458363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4042000" y="2446263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6200" y="2465688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3782425" y="1776338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Flexbox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6144625" y="1776338"/>
            <a:ext cx="1854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Grids</a:t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6556600" y="2446263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PRÁCTICAS DE LO VISTO EN CLASE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0800" y="2465688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36012" y="2994738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4059687" y="2975314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PRIMERA ENTREGA DEL PROYECTO FINAL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41525" y="2952712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1711825" y="2987538"/>
            <a:ext cx="1186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latin typeface="Helvetica Neue"/>
                <a:ea typeface="Helvetica Neue"/>
                <a:cs typeface="Helvetica Neue"/>
                <a:sym typeface="Helvetica Neue"/>
              </a:rPr>
              <a:t>ESTILOS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